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03" r:id="rId4"/>
    <p:sldMasterId id="2147484829" r:id="rId5"/>
    <p:sldMasterId id="2147484843" r:id="rId6"/>
    <p:sldMasterId id="2147484845" r:id="rId7"/>
    <p:sldMasterId id="2147484847" r:id="rId8"/>
    <p:sldMasterId id="2147484849" r:id="rId9"/>
    <p:sldMasterId id="2147484852" r:id="rId10"/>
  </p:sldMasterIdLst>
  <p:notesMasterIdLst>
    <p:notesMasterId r:id="rId29"/>
  </p:notesMasterIdLst>
  <p:handoutMasterIdLst>
    <p:handoutMasterId r:id="rId30"/>
  </p:handoutMasterIdLst>
  <p:sldIdLst>
    <p:sldId id="481" r:id="rId11"/>
    <p:sldId id="482" r:id="rId12"/>
    <p:sldId id="487" r:id="rId13"/>
    <p:sldId id="490" r:id="rId14"/>
    <p:sldId id="503" r:id="rId15"/>
    <p:sldId id="502" r:id="rId16"/>
    <p:sldId id="504" r:id="rId17"/>
    <p:sldId id="499" r:id="rId18"/>
    <p:sldId id="495" r:id="rId19"/>
    <p:sldId id="494" r:id="rId20"/>
    <p:sldId id="497" r:id="rId21"/>
    <p:sldId id="488" r:id="rId22"/>
    <p:sldId id="498" r:id="rId23"/>
    <p:sldId id="501" r:id="rId24"/>
    <p:sldId id="492" r:id="rId25"/>
    <p:sldId id="496" r:id="rId26"/>
    <p:sldId id="500" r:id="rId27"/>
    <p:sldId id="491" r:id="rId28"/>
  </p:sldIdLst>
  <p:sldSz cx="12192000" cy="6858000"/>
  <p:notesSz cx="10234613" cy="71040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8" userDrawn="1">
          <p15:clr>
            <a:srgbClr val="A4A3A4"/>
          </p15:clr>
        </p15:guide>
        <p15:guide id="2" pos="3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0062"/>
    <a:srgbClr val="A8A8A8"/>
    <a:srgbClr val="00A7EB"/>
    <a:srgbClr val="A80059"/>
    <a:srgbClr val="FF9900"/>
    <a:srgbClr val="C1C1C1"/>
    <a:srgbClr val="A72963"/>
    <a:srgbClr val="FAB400"/>
    <a:srgbClr val="BFBFBF"/>
    <a:srgbClr val="E3E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7468" autoAdjust="0"/>
  </p:normalViewPr>
  <p:slideViewPr>
    <p:cSldViewPr>
      <p:cViewPr varScale="1">
        <p:scale>
          <a:sx n="82" d="100"/>
          <a:sy n="82" d="100"/>
        </p:scale>
        <p:origin x="509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26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5" d="100"/>
          <a:sy n="85" d="100"/>
        </p:scale>
        <p:origin x="3220" y="40"/>
      </p:cViewPr>
      <p:guideLst>
        <p:guide orient="horz" pos="2238"/>
        <p:guide pos="32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handoutMaster" Target="handoutMasters/handoutMaster1.xml"/><Relationship Id="rId8" Type="http://schemas.openxmlformats.org/officeDocument/2006/relationships/slideMaster" Target="slideMasters/slideMaster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9E-48A4-BEAA-676A90133745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9E-48A4-BEAA-676A90133745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9E-48A4-BEAA-676A90133745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9E-48A4-BEAA-676A90133745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9E-48A4-BEAA-676A9013374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9E-48A4-BEAA-676A9013374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89E-48A4-BEAA-676A90133745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89E-48A4-BEAA-676A90133745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89E-48A4-BEAA-676A90133745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89E-48A4-BEAA-676A90133745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89E-48A4-BEAA-676A901337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8127791" y="6900851"/>
            <a:ext cx="2104396" cy="202078"/>
          </a:xfrm>
          <a:prstGeom prst="rect">
            <a:avLst/>
          </a:prstGeom>
        </p:spPr>
        <p:txBody>
          <a:bodyPr vert="horz" lIns="94929" tIns="47465" rIns="94929" bIns="47465" rtlCol="0" anchor="b"/>
          <a:lstStyle>
            <a:lvl1pPr algn="r">
              <a:defRPr sz="1500"/>
            </a:lvl1pPr>
          </a:lstStyle>
          <a:p>
            <a:pPr>
              <a:defRPr/>
            </a:pPr>
            <a:fld id="{EF59F85C-6A3A-47B8-87CC-14EF23905D95}" type="slidenum">
              <a:rPr lang="cs-CZ" sz="1400" b="1"/>
              <a:pPr>
                <a:defRPr/>
              </a:pPr>
              <a:t>‹#›</a:t>
            </a:fld>
            <a:endParaRPr lang="cs-CZ" sz="1400" b="1"/>
          </a:p>
        </p:txBody>
      </p:sp>
    </p:spTree>
    <p:extLst>
      <p:ext uri="{BB962C8B-B14F-4D97-AF65-F5344CB8AC3E}">
        <p14:creationId xmlns:p14="http://schemas.microsoft.com/office/powerpoint/2010/main" val="423642966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749550" y="531813"/>
            <a:ext cx="4735513" cy="2665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29" tIns="47465" rIns="94929" bIns="47465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25664" y="3374895"/>
            <a:ext cx="8185741" cy="3196599"/>
          </a:xfrm>
          <a:prstGeom prst="rect">
            <a:avLst/>
          </a:prstGeom>
        </p:spPr>
        <p:txBody>
          <a:bodyPr vert="horz" lIns="94929" tIns="47465" rIns="94929" bIns="47465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798241" y="6748635"/>
            <a:ext cx="4433943" cy="354290"/>
          </a:xfrm>
          <a:prstGeom prst="rect">
            <a:avLst/>
          </a:prstGeom>
        </p:spPr>
        <p:txBody>
          <a:bodyPr vert="horz" lIns="94929" tIns="47465" rIns="94929" bIns="47465" rtlCol="0" anchor="b"/>
          <a:lstStyle>
            <a:lvl1pPr algn="r">
              <a:defRPr sz="1500"/>
            </a:lvl1pPr>
          </a:lstStyle>
          <a:p>
            <a:pPr>
              <a:defRPr/>
            </a:pPr>
            <a:fld id="{6C7082E8-BEA3-4232-BA4E-98D9A6F4F3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04895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5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1" y="19759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4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Mezititulek/závěr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72403"/>
            <a:ext cx="105156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BF02F195-D888-4581-96B8-A29D817DBA7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1850" y="5610912"/>
            <a:ext cx="10521951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0" name="Zástupný text 2">
            <a:extLst>
              <a:ext uri="{FF2B5EF4-FFF2-40B4-BE49-F238E27FC236}">
                <a16:creationId xmlns:a16="http://schemas.microsoft.com/office/drawing/2014/main" id="{4967EA19-58C2-424C-9B81-C82D34D2316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31850" y="5997222"/>
            <a:ext cx="10521951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jmeno.prijmeni@vse.cz</a:t>
            </a:r>
          </a:p>
        </p:txBody>
      </p:sp>
    </p:spTree>
    <p:extLst>
      <p:ext uri="{BB962C8B-B14F-4D97-AF65-F5344CB8AC3E}">
        <p14:creationId xmlns:p14="http://schemas.microsoft.com/office/powerpoint/2010/main" val="22624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46708635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datum 3">
            <a:extLst>
              <a:ext uri="{FF2B5EF4-FFF2-40B4-BE49-F238E27FC236}">
                <a16:creationId xmlns:a16="http://schemas.microsoft.com/office/drawing/2014/main" id="{7B269BC0-0DEE-443B-8363-FD7BE9AA24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7408" y="6583943"/>
            <a:ext cx="1441376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244293C-CB90-4DFE-84A1-C7B84143D143}" type="datetime1">
              <a:rPr lang="cs-CZ" smtClean="0"/>
              <a:t>17.10.2023</a:t>
            </a:fld>
            <a:endParaRPr lang="cs-CZ" dirty="0"/>
          </a:p>
        </p:txBody>
      </p:sp>
      <p:sp>
        <p:nvSpPr>
          <p:cNvPr id="11" name="Zástupný symbol pro zápatí 4">
            <a:extLst>
              <a:ext uri="{FF2B5EF4-FFF2-40B4-BE49-F238E27FC236}">
                <a16:creationId xmlns:a16="http://schemas.microsoft.com/office/drawing/2014/main" id="{617BBCA8-0FC2-4D08-A4DD-4D2622271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9230" y="6591840"/>
            <a:ext cx="7713579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58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datum 3">
            <a:extLst>
              <a:ext uri="{FF2B5EF4-FFF2-40B4-BE49-F238E27FC236}">
                <a16:creationId xmlns:a16="http://schemas.microsoft.com/office/drawing/2014/main" id="{07866220-AC5E-4CB8-BE1F-4308D6F22D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08" y="6583943"/>
            <a:ext cx="1441376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41D0FF-F3EE-42B7-9FFA-B2CC0A7F6EEC}" type="datetime1">
              <a:rPr lang="cs-CZ" smtClean="0"/>
              <a:t>17.10.2023</a:t>
            </a:fld>
            <a:endParaRPr lang="cs-CZ" dirty="0"/>
          </a:p>
        </p:txBody>
      </p:sp>
      <p:sp>
        <p:nvSpPr>
          <p:cNvPr id="12" name="Zástupný symbol pro zápatí 4">
            <a:extLst>
              <a:ext uri="{FF2B5EF4-FFF2-40B4-BE49-F238E27FC236}">
                <a16:creationId xmlns:a16="http://schemas.microsoft.com/office/drawing/2014/main" id="{444D1E82-F3EE-45EF-BACE-B77C9CBA0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9230" y="6591840"/>
            <a:ext cx="7713579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72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3">
            <a:extLst>
              <a:ext uri="{FF2B5EF4-FFF2-40B4-BE49-F238E27FC236}">
                <a16:creationId xmlns:a16="http://schemas.microsoft.com/office/drawing/2014/main" id="{C59CE2F5-6ECF-4832-96C8-ABDAFFDCA0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08" y="6583943"/>
            <a:ext cx="1441376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309998-1F10-4D83-829E-87BD04B7AD9B}" type="datetime1">
              <a:rPr lang="cs-CZ" smtClean="0"/>
              <a:t>17.10.2023</a:t>
            </a:fld>
            <a:endParaRPr lang="cs-CZ" dirty="0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746D8E53-2018-47C3-879C-5A7532BD1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9230" y="6591840"/>
            <a:ext cx="7713579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86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999" y="2395053"/>
            <a:ext cx="104775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291503"/>
            <a:ext cx="104521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13" name="Zástupný text 2">
            <a:extLst>
              <a:ext uri="{FF2B5EF4-FFF2-40B4-BE49-F238E27FC236}">
                <a16:creationId xmlns:a16="http://schemas.microsoft.com/office/drawing/2014/main" id="{81BAA26F-08C3-447A-8996-4C1B5FF5742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B10062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CD40B0FE-9D15-4EDA-9214-669D1D9001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4A4A49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</p:spTree>
    <p:extLst>
      <p:ext uri="{BB962C8B-B14F-4D97-AF65-F5344CB8AC3E}">
        <p14:creationId xmlns:p14="http://schemas.microsoft.com/office/powerpoint/2010/main" val="341827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999" y="2395053"/>
            <a:ext cx="104775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291503"/>
            <a:ext cx="104521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13" name="Zástupný text 2">
            <a:extLst>
              <a:ext uri="{FF2B5EF4-FFF2-40B4-BE49-F238E27FC236}">
                <a16:creationId xmlns:a16="http://schemas.microsoft.com/office/drawing/2014/main" id="{81BAA26F-08C3-447A-8996-4C1B5FF5742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B10062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CD40B0FE-9D15-4EDA-9214-669D1D9001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4A4A49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</p:spTree>
    <p:extLst>
      <p:ext uri="{BB962C8B-B14F-4D97-AF65-F5344CB8AC3E}">
        <p14:creationId xmlns:p14="http://schemas.microsoft.com/office/powerpoint/2010/main" val="281891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999" y="2395053"/>
            <a:ext cx="104775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291503"/>
            <a:ext cx="104521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13" name="Zástupný text 2">
            <a:extLst>
              <a:ext uri="{FF2B5EF4-FFF2-40B4-BE49-F238E27FC236}">
                <a16:creationId xmlns:a16="http://schemas.microsoft.com/office/drawing/2014/main" id="{81BAA26F-08C3-447A-8996-4C1B5FF5742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B10062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CD40B0FE-9D15-4EDA-9214-669D1D9001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4A4A49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</p:spTree>
    <p:extLst>
      <p:ext uri="{BB962C8B-B14F-4D97-AF65-F5344CB8AC3E}">
        <p14:creationId xmlns:p14="http://schemas.microsoft.com/office/powerpoint/2010/main" val="14797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198" y="740703"/>
            <a:ext cx="3956685" cy="58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658082" y="2646929"/>
            <a:ext cx="1810577" cy="49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6723" y="932723"/>
            <a:ext cx="5925277" cy="592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1424" y="3886200"/>
            <a:ext cx="94517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EFE1-C151-4E1F-ADD0-14171BC16B2C}" type="datetime1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964588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3950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Mezititulek/závěr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600" y="4291503"/>
            <a:ext cx="105029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6" name="Zástupný text 2">
            <a:extLst>
              <a:ext uri="{FF2B5EF4-FFF2-40B4-BE49-F238E27FC236}">
                <a16:creationId xmlns:a16="http://schemas.microsoft.com/office/drawing/2014/main" id="{63580283-785B-4CDC-8052-CF0E1942C6B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FFB3DF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F9C36A5B-A45A-4474-B53C-DA4D0EE22B49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</p:spTree>
    <p:extLst>
      <p:ext uri="{BB962C8B-B14F-4D97-AF65-F5344CB8AC3E}">
        <p14:creationId xmlns:p14="http://schemas.microsoft.com/office/powerpoint/2010/main" val="58044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1" y="19759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4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Mezititulek/závěr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72403"/>
            <a:ext cx="105156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BF02F195-D888-4581-96B8-A29D817DBA7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1850" y="5610912"/>
            <a:ext cx="10521951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0" name="Zástupný text 2">
            <a:extLst>
              <a:ext uri="{FF2B5EF4-FFF2-40B4-BE49-F238E27FC236}">
                <a16:creationId xmlns:a16="http://schemas.microsoft.com/office/drawing/2014/main" id="{4967EA19-58C2-424C-9B81-C82D34D2316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31850" y="5997222"/>
            <a:ext cx="10521951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jmeno.prijmeni@vse.cz</a:t>
            </a:r>
          </a:p>
        </p:txBody>
      </p:sp>
    </p:spTree>
    <p:extLst>
      <p:ext uri="{BB962C8B-B14F-4D97-AF65-F5344CB8AC3E}">
        <p14:creationId xmlns:p14="http://schemas.microsoft.com/office/powerpoint/2010/main" val="257286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3950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Mezititulek/závěr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600" y="4291503"/>
            <a:ext cx="105029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6" name="Zástupný text 2">
            <a:extLst>
              <a:ext uri="{FF2B5EF4-FFF2-40B4-BE49-F238E27FC236}">
                <a16:creationId xmlns:a16="http://schemas.microsoft.com/office/drawing/2014/main" id="{63580283-785B-4CDC-8052-CF0E1942C6B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FFB3DF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F9C36A5B-A45A-4474-B53C-DA4D0EE22B49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</p:spTree>
    <p:extLst>
      <p:ext uri="{BB962C8B-B14F-4D97-AF65-F5344CB8AC3E}">
        <p14:creationId xmlns:p14="http://schemas.microsoft.com/office/powerpoint/2010/main" val="270708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" name="Zástupný symbol pro datum 3">
            <a:extLst>
              <a:ext uri="{FF2B5EF4-FFF2-40B4-BE49-F238E27FC236}">
                <a16:creationId xmlns:a16="http://schemas.microsoft.com/office/drawing/2014/main" id="{3063A1A1-F3E6-42BA-AACD-3260810A1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7408" y="6583943"/>
            <a:ext cx="1441376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8324E0-E5EB-4700-B7ED-BE725A8F4F3B}" type="datetime1">
              <a:rPr lang="cs-CZ" smtClean="0"/>
              <a:t>17.10.2023</a:t>
            </a:fld>
            <a:endParaRPr lang="cs-CZ" dirty="0"/>
          </a:p>
        </p:txBody>
      </p:sp>
      <p:sp>
        <p:nvSpPr>
          <p:cNvPr id="11" name="Zástupný symbol pro zápatí 4">
            <a:extLst>
              <a:ext uri="{FF2B5EF4-FFF2-40B4-BE49-F238E27FC236}">
                <a16:creationId xmlns:a16="http://schemas.microsoft.com/office/drawing/2014/main" id="{2227C26D-5C70-4A37-8767-77E336C75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9230" y="6591840"/>
            <a:ext cx="7713579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690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71828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7668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1523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symbol pro datum 3">
            <a:extLst>
              <a:ext uri="{FF2B5EF4-FFF2-40B4-BE49-F238E27FC236}">
                <a16:creationId xmlns:a16="http://schemas.microsoft.com/office/drawing/2014/main" id="{465D03DF-090D-4674-AC2D-0D15FA977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08" y="6583943"/>
            <a:ext cx="1441376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B50130-F436-40D4-98BA-19EE80944F08}" type="datetime1">
              <a:rPr lang="cs-CZ" smtClean="0"/>
              <a:t>17.10.2023</a:t>
            </a:fld>
            <a:endParaRPr lang="cs-CZ" dirty="0"/>
          </a:p>
        </p:txBody>
      </p:sp>
      <p:sp>
        <p:nvSpPr>
          <p:cNvPr id="12" name="Zástupný symbol pro zápatí 4">
            <a:extLst>
              <a:ext uri="{FF2B5EF4-FFF2-40B4-BE49-F238E27FC236}">
                <a16:creationId xmlns:a16="http://schemas.microsoft.com/office/drawing/2014/main" id="{F4BF6E54-09F7-48BA-AF53-2D0AD31AD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9230" y="6591840"/>
            <a:ext cx="7713579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34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8512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85127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3" name="Zástupný symbol pro datum 3">
            <a:extLst>
              <a:ext uri="{FF2B5EF4-FFF2-40B4-BE49-F238E27FC236}">
                <a16:creationId xmlns:a16="http://schemas.microsoft.com/office/drawing/2014/main" id="{9B928E8B-57D6-48B4-82FC-805116C28A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08" y="6583943"/>
            <a:ext cx="1441376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9F38AD-06EA-4CB3-A890-241D0FC7044B}" type="datetime1">
              <a:rPr lang="cs-CZ" smtClean="0"/>
              <a:t>17.10.2023</a:t>
            </a:fld>
            <a:endParaRPr lang="cs-CZ" dirty="0"/>
          </a:p>
        </p:txBody>
      </p:sp>
      <p:sp>
        <p:nvSpPr>
          <p:cNvPr id="14" name="Zástupný symbol pro zápatí 4">
            <a:extLst>
              <a:ext uri="{FF2B5EF4-FFF2-40B4-BE49-F238E27FC236}">
                <a16:creationId xmlns:a16="http://schemas.microsoft.com/office/drawing/2014/main" id="{8B11FA45-8819-41BB-BAE1-419DC4AEF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9230" y="6591840"/>
            <a:ext cx="7713579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71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datum 3">
            <a:extLst>
              <a:ext uri="{FF2B5EF4-FFF2-40B4-BE49-F238E27FC236}">
                <a16:creationId xmlns:a16="http://schemas.microsoft.com/office/drawing/2014/main" id="{235EA82F-55CA-4294-83D5-73A476369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7408" y="6583943"/>
            <a:ext cx="1441376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401BCB-BDD9-42B2-93A6-627EB3929D21}" type="datetime1">
              <a:rPr lang="cs-CZ" smtClean="0"/>
              <a:t>17.10.2023</a:t>
            </a:fld>
            <a:endParaRPr lang="cs-CZ" dirty="0"/>
          </a:p>
        </p:txBody>
      </p:sp>
      <p:sp>
        <p:nvSpPr>
          <p:cNvPr id="10" name="Zástupný symbol pro zápatí 4">
            <a:extLst>
              <a:ext uri="{FF2B5EF4-FFF2-40B4-BE49-F238E27FC236}">
                <a16:creationId xmlns:a16="http://schemas.microsoft.com/office/drawing/2014/main" id="{ED5369DD-4684-4257-B064-8461F4AE7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9230" y="6591840"/>
            <a:ext cx="7713579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58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FF338457-0F25-4F8D-9749-8A5018FD94B2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936763652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Zástupný symbol pro datum 3">
            <a:extLst>
              <a:ext uri="{FF2B5EF4-FFF2-40B4-BE49-F238E27FC236}">
                <a16:creationId xmlns:a16="http://schemas.microsoft.com/office/drawing/2014/main" id="{7CA0DD52-A52E-49EA-A8A5-E530F1AC3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7408" y="6583943"/>
            <a:ext cx="1441376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D0E6FC-E530-4B5B-89C2-A6A5491E1FFD}" type="datetime1">
              <a:rPr lang="cs-CZ" smtClean="0"/>
              <a:t>17.10.2023</a:t>
            </a:fld>
            <a:endParaRPr lang="cs-CZ" dirty="0"/>
          </a:p>
        </p:txBody>
      </p:sp>
      <p:sp>
        <p:nvSpPr>
          <p:cNvPr id="11" name="Zástupný symbol pro zápatí 4">
            <a:extLst>
              <a:ext uri="{FF2B5EF4-FFF2-40B4-BE49-F238E27FC236}">
                <a16:creationId xmlns:a16="http://schemas.microsoft.com/office/drawing/2014/main" id="{E1A2B1DC-3F39-4D84-B753-317E8600D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9230" y="6591840"/>
            <a:ext cx="7713579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99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datum 3">
            <a:extLst>
              <a:ext uri="{FF2B5EF4-FFF2-40B4-BE49-F238E27FC236}">
                <a16:creationId xmlns:a16="http://schemas.microsoft.com/office/drawing/2014/main" id="{546B6DD1-180A-4A96-8EB1-7CC3FD95C6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7408" y="6583943"/>
            <a:ext cx="1441376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BA8200-CA3A-4F55-98F1-DF6800B859EC}" type="datetime1">
              <a:rPr lang="cs-CZ" smtClean="0"/>
              <a:t>17.10.2023</a:t>
            </a:fld>
            <a:endParaRPr lang="cs-CZ" dirty="0"/>
          </a:p>
        </p:txBody>
      </p:sp>
      <p:sp>
        <p:nvSpPr>
          <p:cNvPr id="10" name="Zástupný symbol pro zápatí 4">
            <a:extLst>
              <a:ext uri="{FF2B5EF4-FFF2-40B4-BE49-F238E27FC236}">
                <a16:creationId xmlns:a16="http://schemas.microsoft.com/office/drawing/2014/main" id="{E848B82E-7EE9-49D1-8ADB-AF09BD814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9230" y="6591840"/>
            <a:ext cx="7713579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2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1.xml"/><Relationship Id="rId19" Type="http://schemas.openxmlformats.org/officeDocument/2006/relationships/image" Target="../media/image9.png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sv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sv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7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05BFAC44-A1F8-4270-A8A3-A794445934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8" name="Zástupný symbol pro datum 4">
            <a:extLst>
              <a:ext uri="{FF2B5EF4-FFF2-40B4-BE49-F238E27FC236}">
                <a16:creationId xmlns:a16="http://schemas.microsoft.com/office/drawing/2014/main" id="{17C41DF0-B4E1-4754-8812-85DF68EFE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501056"/>
            <a:ext cx="1091444" cy="317404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826F85-AC33-4CFE-B08C-B836BBE9013A}" type="datetime1">
              <a:rPr lang="cs-CZ" smtClean="0"/>
              <a:t>17.10.2023</a:t>
            </a:fld>
            <a:endParaRPr lang="cs-CZ" dirty="0"/>
          </a:p>
        </p:txBody>
      </p:sp>
      <p:sp>
        <p:nvSpPr>
          <p:cNvPr id="9" name="Zástupný symbol pro zápatí 5">
            <a:extLst>
              <a:ext uri="{FF2B5EF4-FFF2-40B4-BE49-F238E27FC236}">
                <a16:creationId xmlns:a16="http://schemas.microsoft.com/office/drawing/2014/main" id="{26CEEC5F-CB54-4998-AD28-ACEAB6EE70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1444" y="6499606"/>
            <a:ext cx="10009112" cy="31885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nadpis 1">
            <a:extLst>
              <a:ext uri="{FF2B5EF4-FFF2-40B4-BE49-F238E27FC236}">
                <a16:creationId xmlns:a16="http://schemas.microsoft.com/office/drawing/2014/main" id="{3DD2D939-5FFB-4E51-9F1B-B3A4F61FC5C9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88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4" r:id="rId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B10062"/>
        </a:buClr>
        <a:buFont typeface="Arial" panose="020B0604020202020204" pitchFamily="34" charset="0"/>
        <a:buChar char="•"/>
        <a:defRPr sz="21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B10062"/>
        </a:buClr>
        <a:buFont typeface="Arial" panose="020B0604020202020204" pitchFamily="34" charset="0"/>
        <a:buChar char="•"/>
        <a:defRPr sz="15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B10062"/>
        </a:buClr>
        <a:buFont typeface="Arial" panose="020B0604020202020204" pitchFamily="34" charset="0"/>
        <a:buChar char="•"/>
        <a:defRPr sz="135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B10062"/>
        </a:buClr>
        <a:buFont typeface="Arial" panose="020B0604020202020204" pitchFamily="34" charset="0"/>
        <a:buChar char="•"/>
        <a:defRPr sz="135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89A9170A-3D95-4271-9663-6377A99CF47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1100016"/>
            <a:ext cx="11017224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7408" y="1924050"/>
            <a:ext cx="11017224" cy="444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nadpis 1">
            <a:extLst>
              <a:ext uri="{FF2B5EF4-FFF2-40B4-BE49-F238E27FC236}">
                <a16:creationId xmlns:a16="http://schemas.microsoft.com/office/drawing/2014/main" id="{6CADA8D1-4B1D-49C0-B645-EB5D43487BC1}"/>
              </a:ext>
            </a:extLst>
          </p:cNvPr>
          <p:cNvSpPr txBox="1">
            <a:spLocks/>
          </p:cNvSpPr>
          <p:nvPr/>
        </p:nvSpPr>
        <p:spPr>
          <a:xfrm>
            <a:off x="11872452" y="6558632"/>
            <a:ext cx="387350" cy="2803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b="1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13" name="Zástupný symbol pro datum 3">
            <a:extLst>
              <a:ext uri="{FF2B5EF4-FFF2-40B4-BE49-F238E27FC236}">
                <a16:creationId xmlns:a16="http://schemas.microsoft.com/office/drawing/2014/main" id="{C01C62D5-5538-4A5C-89BF-2D2D2E9402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7408" y="6583943"/>
            <a:ext cx="1441376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C67D17-2AA5-47F9-9A27-E9B73E65BC8E}" type="datetime1">
              <a:rPr lang="cs-CZ" smtClean="0"/>
              <a:t>17.10.2023</a:t>
            </a:fld>
            <a:endParaRPr lang="cs-CZ" dirty="0"/>
          </a:p>
        </p:txBody>
      </p:sp>
      <p:sp>
        <p:nvSpPr>
          <p:cNvPr id="14" name="Zástupný symbol pro zápatí 4">
            <a:extLst>
              <a:ext uri="{FF2B5EF4-FFF2-40B4-BE49-F238E27FC236}">
                <a16:creationId xmlns:a16="http://schemas.microsoft.com/office/drawing/2014/main" id="{7D873957-7A4D-4A0C-843F-80EE64A94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9230" y="6591840"/>
            <a:ext cx="7713579" cy="26882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0188C708-1774-44BE-82E4-E1D5B5BD7FB3}"/>
              </a:ext>
            </a:extLst>
          </p:cNvPr>
          <p:cNvGrpSpPr/>
          <p:nvPr userDrawn="1"/>
        </p:nvGrpSpPr>
        <p:grpSpPr>
          <a:xfrm>
            <a:off x="8976320" y="299367"/>
            <a:ext cx="2901681" cy="307777"/>
            <a:chOff x="8976320" y="299367"/>
            <a:chExt cx="2901681" cy="307777"/>
          </a:xfrm>
        </p:grpSpPr>
        <p:pic>
          <p:nvPicPr>
            <p:cNvPr id="9" name="Grafický objekt 8">
              <a:extLst>
                <a:ext uri="{FF2B5EF4-FFF2-40B4-BE49-F238E27FC236}">
                  <a16:creationId xmlns:a16="http://schemas.microsoft.com/office/drawing/2014/main" id="{FC6D1833-8194-4509-9388-FA17581EDC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8976320" y="358392"/>
              <a:ext cx="202407" cy="202407"/>
            </a:xfrm>
            <a:prstGeom prst="rect">
              <a:avLst/>
            </a:prstGeom>
          </p:spPr>
        </p:pic>
        <p:pic>
          <p:nvPicPr>
            <p:cNvPr id="11" name="Grafický objekt 10">
              <a:extLst>
                <a:ext uri="{FF2B5EF4-FFF2-40B4-BE49-F238E27FC236}">
                  <a16:creationId xmlns:a16="http://schemas.microsoft.com/office/drawing/2014/main" id="{562B084B-4871-47BA-A3F3-A3CAECD0B8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10091419" y="358392"/>
              <a:ext cx="202407" cy="202407"/>
            </a:xfrm>
            <a:prstGeom prst="rect">
              <a:avLst/>
            </a:prstGeom>
          </p:spPr>
        </p:pic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FCDCD643-C700-45E8-8816-DD3D4AEF500E}"/>
                </a:ext>
              </a:extLst>
            </p:cNvPr>
            <p:cNvSpPr txBox="1"/>
            <p:nvPr/>
          </p:nvSpPr>
          <p:spPr>
            <a:xfrm>
              <a:off x="9162518" y="299367"/>
              <a:ext cx="10663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B100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ffu.vse.cz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68403B65-A3E4-4EA5-A348-D73A327280A2}"/>
                </a:ext>
              </a:extLst>
            </p:cNvPr>
            <p:cNvSpPr txBox="1"/>
            <p:nvPr/>
          </p:nvSpPr>
          <p:spPr>
            <a:xfrm>
              <a:off x="10221818" y="299367"/>
              <a:ext cx="1656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B100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cs-CZ" sz="1400" dirty="0" err="1">
                  <a:solidFill>
                    <a:srgbClr val="B100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ffu.vse</a:t>
              </a:r>
              <a:r>
                <a:rPr lang="cs-CZ" sz="1400" dirty="0">
                  <a:solidFill>
                    <a:srgbClr val="B100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  <a:r>
                <a:rPr lang="cs-CZ" sz="1400" dirty="0" err="1">
                  <a:solidFill>
                    <a:srgbClr val="B100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ffu-vse</a:t>
              </a:r>
              <a:endParaRPr lang="cs-CZ" sz="1600" dirty="0">
                <a:solidFill>
                  <a:srgbClr val="B1006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Grafický objekt 11">
              <a:extLst>
                <a:ext uri="{FF2B5EF4-FFF2-40B4-BE49-F238E27FC236}">
                  <a16:creationId xmlns:a16="http://schemas.microsoft.com/office/drawing/2014/main" id="{DC22246A-CD92-4D64-A007-4AF35BCB82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10984710" y="359199"/>
              <a:ext cx="202407" cy="2024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88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B1006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B1006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5E9BBC0-7B22-4D2E-BD1E-5ED4B013D2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5D14-2FC3-48B9-9217-A2A1ED0F52BF}" type="datetime1">
              <a:rPr lang="cs-CZ" smtClean="0"/>
              <a:t>17.10.2023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nadpis 1">
            <a:extLst>
              <a:ext uri="{FF2B5EF4-FFF2-40B4-BE49-F238E27FC236}">
                <a16:creationId xmlns:a16="http://schemas.microsoft.com/office/drawing/2014/main" id="{A87222CD-C265-4ADC-A91A-41BC91B914EC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0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4" r:id="rId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10062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5E9BBC0-7B22-4D2E-BD1E-5ED4B013D2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F4D5-6FF3-4EB9-9CC0-6E7FBCC79EB7}" type="datetime1">
              <a:rPr lang="cs-CZ" smtClean="0"/>
              <a:t>17.10.2023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nadpis 1">
            <a:extLst>
              <a:ext uri="{FF2B5EF4-FFF2-40B4-BE49-F238E27FC236}">
                <a16:creationId xmlns:a16="http://schemas.microsoft.com/office/drawing/2014/main" id="{A4F2458E-C54D-493A-B5EE-E8861089B82D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8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6" r:id="rId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10062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5E9BBC0-7B22-4D2E-BD1E-5ED4B013D2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A5A-A9A4-4358-85AD-76995227BCA3}" type="datetime1">
              <a:rPr lang="cs-CZ" smtClean="0"/>
              <a:t>17.10.2023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nadpis 1">
            <a:extLst>
              <a:ext uri="{FF2B5EF4-FFF2-40B4-BE49-F238E27FC236}">
                <a16:creationId xmlns:a16="http://schemas.microsoft.com/office/drawing/2014/main" id="{94C1DCCB-777C-4182-951E-1EBBD9E13336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7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8" r:id="rId1"/>
    <p:sldLayoutId id="2147484854" r:id="rId2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10062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6DF119D0-CACC-4802-8930-F8226C7D8E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6917D-E987-473F-8915-F276833E8E5B}" type="datetime1">
              <a:rPr lang="cs-CZ" smtClean="0"/>
              <a:t>17.10.2023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nadpis 1">
            <a:extLst>
              <a:ext uri="{FF2B5EF4-FFF2-40B4-BE49-F238E27FC236}">
                <a16:creationId xmlns:a16="http://schemas.microsoft.com/office/drawing/2014/main" id="{299ECCB7-AA48-43C2-ABF0-95C230B1C8DE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62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50" r:id="rId1"/>
    <p:sldLayoutId id="2147484851" r:id="rId2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B3DF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B3DF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B3DF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B3DF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B3DF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6DF119D0-CACC-4802-8930-F8226C7D8E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8D801-935B-4B47-B4E5-24A7E6E3B6F8}" type="datetime1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37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53" r:id="rId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B3DF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B3DF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B3DF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B3DF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B3DF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11/irfi.12391" TargetMode="External"/><Relationship Id="rId2" Type="http://schemas.openxmlformats.org/officeDocument/2006/relationships/hyperlink" Target="https://doi.org/10.1016/j.jimonfin.2022.102763" TargetMode="Externa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982967" y="2632611"/>
            <a:ext cx="10677716" cy="2336024"/>
          </a:xfrm>
          <a:prstGeom prst="rect">
            <a:avLst/>
          </a:prstGeom>
          <a:solidFill>
            <a:srgbClr val="A80059"/>
          </a:solidFill>
          <a:ln>
            <a:noFill/>
          </a:ln>
          <a:effectLst/>
        </p:spPr>
        <p:txBody>
          <a:bodyPr wrap="square" anchor="ctr">
            <a:spAutoFit/>
          </a:bodyPr>
          <a:lstStyle/>
          <a:p>
            <a:br>
              <a:rPr lang="cs-CZ" sz="1800" b="1" cap="all" dirty="0">
                <a:solidFill>
                  <a:schemeClr val="bg1"/>
                </a:solidFill>
                <a:latin typeface="+mn-lt"/>
              </a:rPr>
            </a:br>
            <a:r>
              <a:rPr lang="en-US" sz="4800" b="1" cap="all" dirty="0">
                <a:solidFill>
                  <a:schemeClr val="bg1"/>
                </a:solidFill>
                <a:latin typeface="+mn-lt"/>
              </a:rPr>
              <a:t>The Role of National Development Banks and cooperation with commercial banks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Zástupný text 6">
            <a:extLst>
              <a:ext uri="{FF2B5EF4-FFF2-40B4-BE49-F238E27FC236}">
                <a16:creationId xmlns:a16="http://schemas.microsoft.com/office/drawing/2014/main" id="{8554EB3D-11FD-49B0-B2B0-702F05D4CDBA}"/>
              </a:ext>
            </a:extLst>
          </p:cNvPr>
          <p:cNvSpPr txBox="1">
            <a:spLocks/>
          </p:cNvSpPr>
          <p:nvPr/>
        </p:nvSpPr>
        <p:spPr>
          <a:xfrm>
            <a:off x="838922" y="5189087"/>
            <a:ext cx="9937104" cy="323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400" kern="1200">
                <a:solidFill>
                  <a:srgbClr val="4A4A4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78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67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45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34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13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GB" sz="2400" dirty="0">
                <a:solidFill>
                  <a:srgbClr val="B10062"/>
                </a:solidFill>
                <a:ea typeface="+mj-ea"/>
              </a:rPr>
              <a:t>The</a:t>
            </a:r>
            <a:r>
              <a:rPr lang="cs-CZ" sz="2400" dirty="0">
                <a:solidFill>
                  <a:srgbClr val="B10062"/>
                </a:solidFill>
                <a:ea typeface="+mj-ea"/>
              </a:rPr>
              <a:t> Czech Banking </a:t>
            </a:r>
            <a:r>
              <a:rPr lang="en-GB" sz="2400" dirty="0">
                <a:solidFill>
                  <a:srgbClr val="B10062"/>
                </a:solidFill>
                <a:ea typeface="+mj-ea"/>
              </a:rPr>
              <a:t>Association</a:t>
            </a:r>
            <a:r>
              <a:rPr lang="cs-CZ" sz="2400" dirty="0">
                <a:solidFill>
                  <a:srgbClr val="B10062"/>
                </a:solidFill>
                <a:ea typeface="+mj-ea"/>
              </a:rPr>
              <a:t>, Prague </a:t>
            </a:r>
          </a:p>
          <a:p>
            <a:pPr algn="l">
              <a:spcBef>
                <a:spcPts val="600"/>
              </a:spcBef>
            </a:pPr>
            <a:endParaRPr lang="en-US" sz="2400" dirty="0">
              <a:solidFill>
                <a:srgbClr val="B10062"/>
              </a:solidFill>
              <a:ea typeface="+mj-ea"/>
            </a:endParaRPr>
          </a:p>
        </p:txBody>
      </p:sp>
      <p:sp>
        <p:nvSpPr>
          <p:cNvPr id="6" name="Zástupný text 6">
            <a:extLst>
              <a:ext uri="{FF2B5EF4-FFF2-40B4-BE49-F238E27FC236}">
                <a16:creationId xmlns:a16="http://schemas.microsoft.com/office/drawing/2014/main" id="{8554EB3D-11FD-49B0-B2B0-702F05D4CDBA}"/>
              </a:ext>
            </a:extLst>
          </p:cNvPr>
          <p:cNvSpPr txBox="1">
            <a:spLocks/>
          </p:cNvSpPr>
          <p:nvPr/>
        </p:nvSpPr>
        <p:spPr>
          <a:xfrm>
            <a:off x="838922" y="5720744"/>
            <a:ext cx="9937104" cy="323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400" kern="1200">
                <a:solidFill>
                  <a:srgbClr val="4A4A4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78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67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45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34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13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US" sz="2400" dirty="0">
                <a:solidFill>
                  <a:srgbClr val="B10062"/>
                </a:solidFill>
                <a:ea typeface="+mj-ea"/>
              </a:rPr>
              <a:t>October</a:t>
            </a:r>
            <a:r>
              <a:rPr lang="cs-CZ" sz="2400" dirty="0">
                <a:solidFill>
                  <a:srgbClr val="B10062"/>
                </a:solidFill>
                <a:ea typeface="+mj-ea"/>
              </a:rPr>
              <a:t> 6, 2023 </a:t>
            </a:r>
          </a:p>
        </p:txBody>
      </p:sp>
      <p:sp>
        <p:nvSpPr>
          <p:cNvPr id="7" name="Zástupný text 2">
            <a:extLst>
              <a:ext uri="{FF2B5EF4-FFF2-40B4-BE49-F238E27FC236}">
                <a16:creationId xmlns:a16="http://schemas.microsoft.com/office/drawing/2014/main" id="{7A517528-54E6-4321-979A-33AA3DA9E0A0}"/>
              </a:ext>
            </a:extLst>
          </p:cNvPr>
          <p:cNvSpPr txBox="1">
            <a:spLocks/>
          </p:cNvSpPr>
          <p:nvPr/>
        </p:nvSpPr>
        <p:spPr>
          <a:xfrm>
            <a:off x="7320136" y="1084212"/>
            <a:ext cx="4341012" cy="760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500" b="1" kern="1200">
                <a:solidFill>
                  <a:srgbClr val="B100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78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67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45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34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13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Prof. PhDr. Petr Teplý, Ph.D.</a:t>
            </a:r>
          </a:p>
        </p:txBody>
      </p:sp>
      <p:sp>
        <p:nvSpPr>
          <p:cNvPr id="8" name="Zástupný text 6">
            <a:extLst>
              <a:ext uri="{FF2B5EF4-FFF2-40B4-BE49-F238E27FC236}">
                <a16:creationId xmlns:a16="http://schemas.microsoft.com/office/drawing/2014/main" id="{8554EB3D-11FD-49B0-B2B0-702F05D4CDBA}"/>
              </a:ext>
            </a:extLst>
          </p:cNvPr>
          <p:cNvSpPr txBox="1">
            <a:spLocks/>
          </p:cNvSpPr>
          <p:nvPr/>
        </p:nvSpPr>
        <p:spPr>
          <a:xfrm>
            <a:off x="4799856" y="1484783"/>
            <a:ext cx="6861292" cy="580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400" kern="1200">
                <a:solidFill>
                  <a:srgbClr val="4A4A4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78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67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45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34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13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000" i="1" dirty="0">
                <a:solidFill>
                  <a:srgbClr val="00A7EB"/>
                </a:solidFill>
              </a:rPr>
              <a:t>Institute of Sustainable Finance</a:t>
            </a:r>
          </a:p>
          <a:p>
            <a:pPr>
              <a:spcBef>
                <a:spcPts val="600"/>
              </a:spcBef>
            </a:pPr>
            <a:r>
              <a:rPr lang="en-US" sz="2000" i="1" dirty="0">
                <a:solidFill>
                  <a:srgbClr val="00A7EB"/>
                </a:solidFill>
              </a:rPr>
              <a:t>Faculty of Finance and Accounting </a:t>
            </a:r>
          </a:p>
          <a:p>
            <a:pPr>
              <a:spcBef>
                <a:spcPts val="600"/>
              </a:spcBef>
            </a:pPr>
            <a:r>
              <a:rPr lang="en-US" sz="2000" i="1" dirty="0">
                <a:solidFill>
                  <a:srgbClr val="00A7EB"/>
                </a:solidFill>
              </a:rPr>
              <a:t>Prague University of Economics and Business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F9231E6-8154-4544-B728-5E627939E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8D406F4-53EC-4F6D-AC33-7215F15308B5}"/>
              </a:ext>
            </a:extLst>
          </p:cNvPr>
          <p:cNvSpPr/>
          <p:nvPr/>
        </p:nvSpPr>
        <p:spPr>
          <a:xfrm flipH="1">
            <a:off x="11065768" y="6387588"/>
            <a:ext cx="288032" cy="2410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5377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972398" y="1658928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4000" b="1" dirty="0">
                <a:solidFill>
                  <a:srgbClr val="B10062"/>
                </a:solidFill>
              </a:rPr>
              <a:t>Agenda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989040" y="2630891"/>
            <a:ext cx="10081120" cy="60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cs-CZ"/>
            </a:defPPr>
            <a:lvl1pPr indent="0">
              <a:lnSpc>
                <a:spcPct val="120000"/>
              </a:lnSpc>
              <a:spcBef>
                <a:spcPts val="6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b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cs-CZ"/>
              <a:t>1. Introduction	</a:t>
            </a:r>
            <a:endParaRPr lang="cs-CZ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1005284" y="3224727"/>
            <a:ext cx="10064875" cy="618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cs-CZ"/>
            </a:defPPr>
            <a:lvl1pPr indent="0">
              <a:lnSpc>
                <a:spcPct val="120000"/>
              </a:lnSpc>
              <a:spcBef>
                <a:spcPts val="6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b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2</a:t>
            </a:r>
            <a:r>
              <a:rPr lang="cs-CZ" dirty="0"/>
              <a:t>. </a:t>
            </a:r>
            <a:r>
              <a:rPr lang="cs-CZ" dirty="0" err="1"/>
              <a:t>National</a:t>
            </a:r>
            <a:r>
              <a:rPr lang="cs-CZ" dirty="0"/>
              <a:t> Development </a:t>
            </a:r>
            <a:r>
              <a:rPr lang="cs-CZ" dirty="0" err="1"/>
              <a:t>Banks</a:t>
            </a:r>
            <a:r>
              <a:rPr lang="cs-CZ" dirty="0"/>
              <a:t> in </a:t>
            </a:r>
            <a:r>
              <a:rPr lang="cs-CZ" dirty="0" err="1"/>
              <a:t>theory</a:t>
            </a:r>
            <a:endParaRPr lang="cs-CZ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989040" y="3830920"/>
            <a:ext cx="10081119" cy="593837"/>
          </a:xfrm>
          <a:prstGeom prst="rect">
            <a:avLst/>
          </a:prstGeom>
          <a:solidFill>
            <a:schemeClr val="bg1"/>
          </a:solidFill>
          <a:ln w="25400">
            <a:solidFill>
              <a:srgbClr val="B10062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cs-CZ"/>
            </a:defPPr>
            <a:lvl1pPr indent="0">
              <a:lnSpc>
                <a:spcPct val="120000"/>
              </a:lnSpc>
              <a:spcBef>
                <a:spcPts val="6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b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170" indent="0" algn="ctr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754" indent="0" algn="ctr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38339" indent="0" algn="ctr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47924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3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National Development Bank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Czech Republic</a:t>
            </a:r>
            <a:endParaRPr lang="en-US" dirty="0"/>
          </a:p>
          <a:p>
            <a:endParaRPr lang="pl-PL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972312" y="4437112"/>
            <a:ext cx="11105960" cy="593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202122"/>
                </a:solidFill>
              </a:rPr>
              <a:t>4</a:t>
            </a:r>
            <a:r>
              <a:rPr lang="cs-CZ" b="1" dirty="0">
                <a:solidFill>
                  <a:srgbClr val="202122"/>
                </a:solidFill>
              </a:rPr>
              <a:t>. </a:t>
            </a:r>
            <a:r>
              <a:rPr lang="cs-CZ" b="1" dirty="0" err="1">
                <a:solidFill>
                  <a:srgbClr val="202122"/>
                </a:solidFill>
              </a:rPr>
              <a:t>Conclusion</a:t>
            </a:r>
            <a:endParaRPr lang="cs-CZ" b="1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9B9DA3D-E834-401F-898C-92E3B4CC2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23652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944336" y="1412776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4000" b="1" dirty="0" err="1">
                <a:solidFill>
                  <a:srgbClr val="B10062"/>
                </a:solidFill>
              </a:rPr>
              <a:t>Brief</a:t>
            </a:r>
            <a:r>
              <a:rPr lang="cs-CZ" sz="4000" b="1" dirty="0">
                <a:solidFill>
                  <a:srgbClr val="B10062"/>
                </a:solidFill>
              </a:rPr>
              <a:t> </a:t>
            </a:r>
            <a:r>
              <a:rPr lang="cs-CZ" sz="4000" b="1" dirty="0" err="1">
                <a:solidFill>
                  <a:srgbClr val="B10062"/>
                </a:solidFill>
              </a:rPr>
              <a:t>history</a:t>
            </a:r>
            <a:r>
              <a:rPr lang="cs-CZ" sz="4000" b="1" dirty="0">
                <a:solidFill>
                  <a:srgbClr val="B10062"/>
                </a:solidFill>
              </a:rPr>
              <a:t> </a:t>
            </a:r>
            <a:r>
              <a:rPr lang="cs-CZ" sz="4000" b="1" dirty="0" err="1">
                <a:solidFill>
                  <a:srgbClr val="B10062"/>
                </a:solidFill>
              </a:rPr>
              <a:t>of</a:t>
            </a:r>
            <a:r>
              <a:rPr lang="cs-CZ" sz="4000" b="1" dirty="0">
                <a:solidFill>
                  <a:srgbClr val="B10062"/>
                </a:solidFill>
              </a:rPr>
              <a:t> </a:t>
            </a:r>
            <a:r>
              <a:rPr lang="cs-CZ" sz="4000" b="1" dirty="0" err="1">
                <a:solidFill>
                  <a:srgbClr val="B10062"/>
                </a:solidFill>
              </a:rPr>
              <a:t>the</a:t>
            </a:r>
            <a:r>
              <a:rPr lang="cs-CZ" sz="4000" b="1" dirty="0">
                <a:solidFill>
                  <a:srgbClr val="B10062"/>
                </a:solidFill>
              </a:rPr>
              <a:t> NRB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551384" y="2102728"/>
            <a:ext cx="11626200" cy="4638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9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Czech NDB </a:t>
            </a:r>
            <a:r>
              <a:rPr lang="cs-CZ" sz="2400" dirty="0" err="1">
                <a:solidFill>
                  <a:schemeClr val="tx1"/>
                </a:solidFill>
              </a:rPr>
              <a:t>is</a:t>
            </a:r>
            <a:r>
              <a:rPr lang="cs-CZ" sz="2400" dirty="0">
                <a:solidFill>
                  <a:schemeClr val="tx1"/>
                </a:solidFill>
              </a:rPr>
              <a:t> a </a:t>
            </a:r>
            <a:r>
              <a:rPr lang="cs-CZ" sz="2400" dirty="0" err="1">
                <a:solidFill>
                  <a:schemeClr val="tx1"/>
                </a:solidFill>
              </a:rPr>
              <a:t>state-owned</a:t>
            </a:r>
            <a:r>
              <a:rPr lang="cs-CZ" sz="2400" dirty="0">
                <a:solidFill>
                  <a:schemeClr val="tx1"/>
                </a:solidFill>
              </a:rPr>
              <a:t> bank </a:t>
            </a:r>
            <a:r>
              <a:rPr lang="en-US" sz="2400" dirty="0">
                <a:solidFill>
                  <a:schemeClr val="tx1"/>
                </a:solidFill>
              </a:rPr>
              <a:t>founded in 1992 as the Czech-Moravian Guarantee and Development Bank (ČMZRB), in 2021 </a:t>
            </a:r>
            <a:r>
              <a:rPr lang="cs-CZ" sz="2400" dirty="0" err="1">
                <a:solidFill>
                  <a:schemeClr val="tx1"/>
                </a:solidFill>
              </a:rPr>
              <a:t>it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was renamed to </a:t>
            </a:r>
            <a:r>
              <a:rPr lang="en-US" sz="2400" dirty="0" err="1">
                <a:solidFill>
                  <a:schemeClr val="tx1"/>
                </a:solidFill>
              </a:rPr>
              <a:t>Narodni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rozvojova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banka</a:t>
            </a:r>
            <a:r>
              <a:rPr lang="en-US" sz="2400" dirty="0">
                <a:solidFill>
                  <a:schemeClr val="tx1"/>
                </a:solidFill>
              </a:rPr>
              <a:t> (NRB).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Key focus on providing support to SMEs through </a:t>
            </a:r>
            <a:r>
              <a:rPr lang="en-US" sz="2400" b="1" dirty="0">
                <a:solidFill>
                  <a:schemeClr val="tx1"/>
                </a:solidFill>
              </a:rPr>
              <a:t>bank guarantees, loans, consulting services and administration of EU funds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Strong cooperation of the NRB with the Ministry of Industry and Trade and commercial banks in the Czech Republic.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NRB is heavily regulated because it has a full banking license and follows CRR/CRD IV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dirty="0" err="1">
                <a:solidFill>
                  <a:schemeClr val="tx1"/>
                </a:solidFill>
              </a:rPr>
              <a:t>what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is</a:t>
            </a:r>
            <a:r>
              <a:rPr lang="cs-CZ" sz="2400" dirty="0">
                <a:solidFill>
                  <a:schemeClr val="tx1"/>
                </a:solidFill>
              </a:rPr>
              <a:t> not so </a:t>
            </a:r>
            <a:r>
              <a:rPr lang="cs-CZ" sz="2400" dirty="0" err="1">
                <a:solidFill>
                  <a:schemeClr val="tx1"/>
                </a:solidFill>
              </a:rPr>
              <a:t>common</a:t>
            </a:r>
            <a:r>
              <a:rPr lang="cs-CZ" sz="2400" dirty="0">
                <a:solidFill>
                  <a:schemeClr val="tx1"/>
                </a:solidFill>
              </a:rPr>
              <a:t> in </a:t>
            </a:r>
            <a:r>
              <a:rPr lang="cs-CZ" sz="2400" dirty="0" err="1">
                <a:solidFill>
                  <a:schemeClr val="tx1"/>
                </a:solidFill>
              </a:rPr>
              <a:t>the</a:t>
            </a:r>
            <a:r>
              <a:rPr lang="cs-CZ" sz="2400" dirty="0">
                <a:solidFill>
                  <a:schemeClr val="tx1"/>
                </a:solidFill>
              </a:rPr>
              <a:t> EU.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 low market share of the NRB on the Czech banking sector´s assets (&lt;1%)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 1992-2022 the NRB financed over 114,000 projects with directly provided or guaranteed loans in the total amount of CZK 477bn (EUR 19bn).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C8B805E-5250-45C6-87A2-54BB3199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4237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752687" y="967072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pl-PL" sz="4000" b="1" dirty="0">
                <a:solidFill>
                  <a:srgbClr val="B10062"/>
                </a:solidFill>
              </a:rPr>
              <a:t>UNI's recommendations for NRB's future*</a:t>
            </a:r>
            <a:endParaRPr lang="en-US" sz="4000" b="1" dirty="0">
              <a:solidFill>
                <a:srgbClr val="B10062"/>
              </a:solidFill>
            </a:endParaRP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240594" y="1337088"/>
            <a:ext cx="11521280" cy="404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9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endParaRPr lang="cs-CZ" sz="32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cs-CZ" sz="2600" dirty="0" err="1">
                <a:solidFill>
                  <a:schemeClr val="tx1"/>
                </a:solidFill>
              </a:rPr>
              <a:t>The</a:t>
            </a:r>
            <a:r>
              <a:rPr lang="cs-CZ" sz="2600" dirty="0">
                <a:solidFill>
                  <a:schemeClr val="tx1"/>
                </a:solidFill>
              </a:rPr>
              <a:t> NRB as </a:t>
            </a:r>
            <a:r>
              <a:rPr lang="en-US" sz="2600" dirty="0">
                <a:solidFill>
                  <a:schemeClr val="tx1"/>
                </a:solidFill>
              </a:rPr>
              <a:t>a Czech economic policy platform for various phases of the economic cycle</a:t>
            </a:r>
            <a:r>
              <a:rPr lang="cs-CZ" sz="2600" dirty="0">
                <a:solidFill>
                  <a:schemeClr val="tx1"/>
                </a:solidFill>
              </a:rPr>
              <a:t>,</a:t>
            </a:r>
            <a:endParaRPr lang="en-US" sz="26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en-US" sz="2600" dirty="0">
                <a:solidFill>
                  <a:schemeClr val="tx1"/>
                </a:solidFill>
              </a:rPr>
              <a:t>flexible institution actively seeking out market failures and</a:t>
            </a: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offering adequate products</a:t>
            </a:r>
            <a:r>
              <a:rPr lang="cs-CZ" sz="2600" dirty="0">
                <a:solidFill>
                  <a:schemeClr val="tx1"/>
                </a:solidFill>
              </a:rPr>
              <a:t>,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en-US" sz="2600" dirty="0">
                <a:solidFill>
                  <a:schemeClr val="tx1"/>
                </a:solidFill>
              </a:rPr>
              <a:t>a center of excellence in the area of financial instruments, </a:t>
            </a:r>
            <a:endParaRPr lang="cs-CZ" sz="26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en-US" sz="2600" dirty="0">
                <a:solidFill>
                  <a:schemeClr val="tx1"/>
                </a:solidFill>
              </a:rPr>
              <a:t>a leader in the</a:t>
            </a: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digitization of financial instruments for the public and private sectors, </a:t>
            </a:r>
            <a:endParaRPr lang="cs-CZ" sz="26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en-US" sz="2600" dirty="0">
                <a:solidFill>
                  <a:schemeClr val="tx1"/>
                </a:solidFill>
              </a:rPr>
              <a:t>an advice platform for both the</a:t>
            </a: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public and private sectors, </a:t>
            </a:r>
            <a:endParaRPr lang="cs-CZ" sz="26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en-US" sz="2600" dirty="0">
                <a:solidFill>
                  <a:schemeClr val="tx1"/>
                </a:solidFill>
              </a:rPr>
              <a:t>a financial institution for public administration. </a:t>
            </a: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6" name="Obdélník 11">
            <a:extLst>
              <a:ext uri="{FF2B5EF4-FFF2-40B4-BE49-F238E27FC236}">
                <a16:creationId xmlns:a16="http://schemas.microsoft.com/office/drawing/2014/main" id="{2C735F60-004E-4945-8DC9-CD547A97B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2" y="6508544"/>
            <a:ext cx="98741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Teplý, P et al. (2021).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Development Bank.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report. Prague University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Business and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Economics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2DFA5DC7-57DC-47FA-9447-0A6480E184DA}"/>
              </a:ext>
            </a:extLst>
          </p:cNvPr>
          <p:cNvSpPr txBox="1">
            <a:spLocks/>
          </p:cNvSpPr>
          <p:nvPr/>
        </p:nvSpPr>
        <p:spPr>
          <a:xfrm>
            <a:off x="224389" y="5520912"/>
            <a:ext cx="11187733" cy="1128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9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A</a:t>
            </a:r>
            <a:r>
              <a:rPr lang="en-US" sz="2400" b="1" dirty="0">
                <a:solidFill>
                  <a:schemeClr val="tx1"/>
                </a:solidFill>
              </a:rPr>
              <a:t>n increase in the </a:t>
            </a:r>
            <a:r>
              <a:rPr lang="cs-CZ" sz="2400" b="1" dirty="0">
                <a:solidFill>
                  <a:schemeClr val="tx1"/>
                </a:solidFill>
              </a:rPr>
              <a:t>NRB</a:t>
            </a:r>
            <a:r>
              <a:rPr lang="en-US" sz="2400" b="1" dirty="0">
                <a:solidFill>
                  <a:schemeClr val="tx1"/>
                </a:solidFill>
              </a:rPr>
              <a:t>'s registered capital</a:t>
            </a:r>
            <a:r>
              <a:rPr lang="cs-CZ" sz="2400" b="1" dirty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(~EUR 180mn) </a:t>
            </a:r>
            <a:r>
              <a:rPr lang="cs-CZ" sz="2400" dirty="0" err="1">
                <a:solidFill>
                  <a:schemeClr val="tx1"/>
                </a:solidFill>
              </a:rPr>
              <a:t>was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also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recommended</a:t>
            </a:r>
            <a:r>
              <a:rPr lang="cs-CZ" sz="2400" dirty="0">
                <a:solidFill>
                  <a:schemeClr val="tx1"/>
                </a:solidFill>
              </a:rPr>
              <a:t> to </a:t>
            </a:r>
            <a:r>
              <a:rPr lang="cs-CZ" sz="2400" dirty="0" err="1">
                <a:solidFill>
                  <a:schemeClr val="tx1"/>
                </a:solidFill>
              </a:rPr>
              <a:t>boost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the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NRB´s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potential</a:t>
            </a:r>
            <a:r>
              <a:rPr lang="cs-CZ" sz="2400" dirty="0">
                <a:solidFill>
                  <a:schemeClr val="tx1"/>
                </a:solidFill>
              </a:rPr>
              <a:t> and </a:t>
            </a:r>
            <a:r>
              <a:rPr lang="cs-CZ" sz="2400" dirty="0" err="1">
                <a:solidFill>
                  <a:schemeClr val="tx1"/>
                </a:solidFill>
              </a:rPr>
              <a:t>activities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601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911424" y="1268760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B10062"/>
                </a:solidFill>
              </a:rPr>
              <a:t>NRB´s outlook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A24EAC33-3645-487D-AEC9-80182E8E6D09}"/>
              </a:ext>
            </a:extLst>
          </p:cNvPr>
          <p:cNvSpPr txBox="1">
            <a:spLocks/>
          </p:cNvSpPr>
          <p:nvPr/>
        </p:nvSpPr>
        <p:spPr>
          <a:xfrm>
            <a:off x="551384" y="2060848"/>
            <a:ext cx="11233248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9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recent debate about the NRB´s higher role among its shareholders           (Ministry of Industry and Trade, Ministry of Finance, Ministry of Regional Development)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Theoretically, NRB could act as a holding company (umbrella)  for all government agencies in the Czech Republic 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Challenges: a new act on the NRB needed, bank license, corporate governance, capital and liabilities´ increase needed</a:t>
            </a:r>
            <a:r>
              <a:rPr lang="cs-CZ" sz="2400" dirty="0">
                <a:solidFill>
                  <a:schemeClr val="tx1"/>
                </a:solidFill>
              </a:rPr>
              <a:t>,</a:t>
            </a:r>
            <a:r>
              <a:rPr lang="en-US" sz="2400" dirty="0">
                <a:solidFill>
                  <a:schemeClr val="tx1"/>
                </a:solidFill>
              </a:rPr>
              <a:t> political appetite on subsides rather than on financial instruments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first possible step: a merger of the NRB with the Czech Export Bank (state owned bank financing export credits and providing services connected with export)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ED66AD4-A57D-465B-800F-749DC3E9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78681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839416" y="1626575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B10062"/>
                </a:solidFill>
              </a:rPr>
              <a:t>NRB as a potential umbrella of government agencies in the CR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A619E80-28AB-438D-9D2A-5D209360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480" y="2531773"/>
            <a:ext cx="4664223" cy="208335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16BBBAC-C4F1-43C1-8B59-FE4884EF90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813" y="5713946"/>
            <a:ext cx="2038350" cy="923925"/>
          </a:xfrm>
          <a:prstGeom prst="rect">
            <a:avLst/>
          </a:prstGeom>
        </p:spPr>
      </p:pic>
      <p:sp>
        <p:nvSpPr>
          <p:cNvPr id="6" name="Šipka: dolů 5">
            <a:extLst>
              <a:ext uri="{FF2B5EF4-FFF2-40B4-BE49-F238E27FC236}">
                <a16:creationId xmlns:a16="http://schemas.microsoft.com/office/drawing/2014/main" id="{21492F3E-F3B0-41A5-BDFA-1EDA23AC5A79}"/>
              </a:ext>
            </a:extLst>
          </p:cNvPr>
          <p:cNvSpPr/>
          <p:nvPr/>
        </p:nvSpPr>
        <p:spPr>
          <a:xfrm>
            <a:off x="5668964" y="4825584"/>
            <a:ext cx="432048" cy="864096"/>
          </a:xfrm>
          <a:prstGeom prst="downArrow">
            <a:avLst/>
          </a:prstGeom>
          <a:solidFill>
            <a:srgbClr val="B100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494ADB40-A781-4430-8CA4-6EB4B6E9C603}"/>
              </a:ext>
            </a:extLst>
          </p:cNvPr>
          <p:cNvSpPr/>
          <p:nvPr/>
        </p:nvSpPr>
        <p:spPr>
          <a:xfrm rot="2604020">
            <a:off x="4073725" y="4393536"/>
            <a:ext cx="432048" cy="864096"/>
          </a:xfrm>
          <a:prstGeom prst="downArrow">
            <a:avLst/>
          </a:prstGeom>
          <a:solidFill>
            <a:srgbClr val="B100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596B0-E6AE-49D0-92CD-C0463E040B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4112" y="5105064"/>
            <a:ext cx="1419225" cy="619125"/>
          </a:xfrm>
          <a:prstGeom prst="rect">
            <a:avLst/>
          </a:prstGeom>
        </p:spPr>
      </p:pic>
      <p:sp>
        <p:nvSpPr>
          <p:cNvPr id="11" name="Šipka: dolů 10">
            <a:extLst>
              <a:ext uri="{FF2B5EF4-FFF2-40B4-BE49-F238E27FC236}">
                <a16:creationId xmlns:a16="http://schemas.microsoft.com/office/drawing/2014/main" id="{F4C11497-E670-4CD5-A47E-9E3B919508CB}"/>
              </a:ext>
            </a:extLst>
          </p:cNvPr>
          <p:cNvSpPr/>
          <p:nvPr/>
        </p:nvSpPr>
        <p:spPr>
          <a:xfrm rot="19288356">
            <a:off x="7248505" y="4443654"/>
            <a:ext cx="432048" cy="864096"/>
          </a:xfrm>
          <a:prstGeom prst="downArrow">
            <a:avLst/>
          </a:prstGeom>
          <a:solidFill>
            <a:srgbClr val="B100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5DEE819C-ED00-48A2-98B8-B2EABF47C66F}"/>
              </a:ext>
            </a:extLst>
          </p:cNvPr>
          <p:cNvSpPr/>
          <p:nvPr/>
        </p:nvSpPr>
        <p:spPr>
          <a:xfrm>
            <a:off x="7968373" y="5253902"/>
            <a:ext cx="2084380" cy="1154353"/>
          </a:xfrm>
          <a:prstGeom prst="rect">
            <a:avLst/>
          </a:prstGeom>
          <a:solidFill>
            <a:schemeClr val="bg1"/>
          </a:solidFill>
          <a:ln w="25400">
            <a:solidFill>
              <a:srgbClr val="B10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B10062"/>
                </a:solidFill>
              </a:rPr>
              <a:t>Other government agencies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3DCDCB-DA3F-473D-9DFD-3F3AB0CF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17431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972398" y="1658928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4000" b="1" dirty="0">
                <a:solidFill>
                  <a:srgbClr val="B10062"/>
                </a:solidFill>
              </a:rPr>
              <a:t>Agenda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989040" y="2630891"/>
            <a:ext cx="10081120" cy="60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cs-CZ"/>
            </a:defPPr>
            <a:lvl1pPr indent="0">
              <a:lnSpc>
                <a:spcPct val="120000"/>
              </a:lnSpc>
              <a:spcBef>
                <a:spcPts val="6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b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cs-CZ" dirty="0"/>
              <a:t>1. </a:t>
            </a:r>
            <a:r>
              <a:rPr lang="cs-CZ" dirty="0" err="1"/>
              <a:t>Introduction</a:t>
            </a:r>
            <a:r>
              <a:rPr lang="cs-CZ" dirty="0"/>
              <a:t>	</a:t>
            </a: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1005284" y="3224727"/>
            <a:ext cx="10064875" cy="618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cs-CZ"/>
            </a:defPPr>
            <a:lvl1pPr indent="0">
              <a:lnSpc>
                <a:spcPct val="120000"/>
              </a:lnSpc>
              <a:spcBef>
                <a:spcPts val="6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b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2</a:t>
            </a:r>
            <a:r>
              <a:rPr lang="cs-CZ" dirty="0"/>
              <a:t>. </a:t>
            </a:r>
            <a:r>
              <a:rPr lang="cs-CZ" dirty="0" err="1"/>
              <a:t>National</a:t>
            </a:r>
            <a:r>
              <a:rPr lang="cs-CZ" dirty="0"/>
              <a:t> Development </a:t>
            </a:r>
            <a:r>
              <a:rPr lang="cs-CZ" dirty="0" err="1"/>
              <a:t>Banks</a:t>
            </a:r>
            <a:r>
              <a:rPr lang="cs-CZ" dirty="0"/>
              <a:t> in </a:t>
            </a:r>
            <a:r>
              <a:rPr lang="cs-CZ" dirty="0" err="1"/>
              <a:t>theory</a:t>
            </a:r>
            <a:endParaRPr lang="cs-CZ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989040" y="3830920"/>
            <a:ext cx="10081119" cy="5938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cs-CZ"/>
            </a:defPPr>
            <a:lvl1pPr indent="0">
              <a:lnSpc>
                <a:spcPct val="120000"/>
              </a:lnSpc>
              <a:spcBef>
                <a:spcPts val="6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b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3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National Development Bank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Czech Republic</a:t>
            </a:r>
            <a:endParaRPr lang="en-US" dirty="0"/>
          </a:p>
          <a:p>
            <a:endParaRPr lang="pl-PL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972312" y="4437113"/>
            <a:ext cx="10081119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B10062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defPPr>
              <a:defRPr lang="cs-CZ"/>
            </a:defPPr>
            <a:lvl1pPr indent="0">
              <a:lnSpc>
                <a:spcPct val="120000"/>
              </a:lnSpc>
              <a:spcBef>
                <a:spcPts val="6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b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170" indent="0" algn="ctr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754" indent="0" algn="ctr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38339" indent="0" algn="ctr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47924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4</a:t>
            </a:r>
            <a:r>
              <a:rPr lang="cs-CZ" dirty="0"/>
              <a:t>. </a:t>
            </a:r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5715ECB-A0C8-4421-BCAE-F615AA7C9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13544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958752" y="1412776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B10062"/>
                </a:solidFill>
              </a:rPr>
              <a:t>Concluding remarks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551384" y="2191208"/>
            <a:ext cx="10729192" cy="397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9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NDBs should complement commercial banks</a:t>
            </a:r>
            <a:endParaRPr lang="cs-CZ" sz="32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The h</a:t>
            </a:r>
            <a:r>
              <a:rPr lang="cs-CZ" sz="3200" dirty="0" err="1">
                <a:solidFill>
                  <a:schemeClr val="tx1"/>
                </a:solidFill>
              </a:rPr>
              <a:t>ybrid</a:t>
            </a:r>
            <a:r>
              <a:rPr lang="en-US" sz="3200" dirty="0">
                <a:solidFill>
                  <a:schemeClr val="tx1"/>
                </a:solidFill>
              </a:rPr>
              <a:t> distribution model </a:t>
            </a:r>
            <a:r>
              <a:rPr lang="cs-CZ" sz="3200" dirty="0" err="1">
                <a:solidFill>
                  <a:schemeClr val="tx1"/>
                </a:solidFill>
              </a:rPr>
              <a:t>combines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advant</a:t>
            </a:r>
            <a:r>
              <a:rPr lang="en-US" sz="3200" dirty="0">
                <a:solidFill>
                  <a:schemeClr val="tx1"/>
                </a:solidFill>
              </a:rPr>
              <a:t>a</a:t>
            </a:r>
            <a:r>
              <a:rPr lang="cs-CZ" sz="3200" dirty="0">
                <a:solidFill>
                  <a:schemeClr val="tx1"/>
                </a:solidFill>
              </a:rPr>
              <a:t>ges </a:t>
            </a:r>
            <a:r>
              <a:rPr lang="cs-CZ" sz="3200" dirty="0" err="1">
                <a:solidFill>
                  <a:schemeClr val="tx1"/>
                </a:solidFill>
              </a:rPr>
              <a:t>of</a:t>
            </a:r>
            <a:r>
              <a:rPr lang="cs-CZ" sz="3200" dirty="0">
                <a:solidFill>
                  <a:schemeClr val="tx1"/>
                </a:solidFill>
              </a:rPr>
              <a:t> direct and </a:t>
            </a:r>
            <a:r>
              <a:rPr lang="cs-CZ" sz="3200" dirty="0" err="1">
                <a:solidFill>
                  <a:schemeClr val="tx1"/>
                </a:solidFill>
              </a:rPr>
              <a:t>indirect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models</a:t>
            </a:r>
            <a:endParaRPr lang="en-US" sz="32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The NRB has a potential to become a key player in the Czech economic policy but it is a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long path ahead…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A5AD900-FCD2-424D-AC21-A5257F8E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3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958752" y="1412776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4000" b="1" dirty="0" err="1">
                <a:solidFill>
                  <a:srgbClr val="B10062"/>
                </a:solidFill>
              </a:rPr>
              <a:t>Useful</a:t>
            </a:r>
            <a:r>
              <a:rPr lang="cs-CZ" sz="4000" b="1" dirty="0">
                <a:solidFill>
                  <a:srgbClr val="B10062"/>
                </a:solidFill>
              </a:rPr>
              <a:t> </a:t>
            </a:r>
            <a:r>
              <a:rPr lang="cs-CZ" sz="4000" b="1" dirty="0" err="1">
                <a:solidFill>
                  <a:srgbClr val="B10062"/>
                </a:solidFill>
              </a:rPr>
              <a:t>sources</a:t>
            </a:r>
            <a:endParaRPr lang="en-US" sz="4000" b="1" dirty="0">
              <a:solidFill>
                <a:srgbClr val="B10062"/>
              </a:solidFill>
            </a:endParaRP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551384" y="1988840"/>
            <a:ext cx="11521280" cy="404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9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endParaRPr lang="cs-CZ" sz="24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2400" dirty="0" err="1">
                <a:solidFill>
                  <a:schemeClr val="tx1"/>
                </a:solidFill>
              </a:rPr>
              <a:t>European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Commission</a:t>
            </a:r>
            <a:r>
              <a:rPr lang="cs-CZ" sz="2400" dirty="0">
                <a:solidFill>
                  <a:schemeClr val="tx1"/>
                </a:solidFill>
              </a:rPr>
              <a:t> (2023). </a:t>
            </a:r>
            <a:r>
              <a:rPr lang="en-US" sz="2400" dirty="0">
                <a:solidFill>
                  <a:schemeClr val="tx1"/>
                </a:solidFill>
              </a:rPr>
              <a:t>The Role of Public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Development Banks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&amp; Institutions in the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Implementation of the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United Nations’ Agenda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2030: A Survey in Europe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  <a:r>
              <a:rPr lang="en-US" sz="2400" dirty="0">
                <a:solidFill>
                  <a:schemeClr val="tx1"/>
                </a:solidFill>
              </a:rPr>
              <a:t>Discussion Paper 179</a:t>
            </a:r>
            <a:r>
              <a:rPr lang="cs-CZ" sz="2400" dirty="0">
                <a:solidFill>
                  <a:schemeClr val="tx1"/>
                </a:solidFill>
              </a:rPr>
              <a:t>,</a:t>
            </a:r>
            <a:r>
              <a:rPr lang="en-US" sz="2400" dirty="0">
                <a:solidFill>
                  <a:schemeClr val="tx1"/>
                </a:solidFill>
              </a:rPr>
              <a:t> February 2023</a:t>
            </a:r>
            <a:endParaRPr lang="cs-CZ" sz="24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Gong, D. et al. (2023). </a:t>
            </a:r>
            <a:r>
              <a:rPr lang="en-US" sz="2400" dirty="0">
                <a:solidFill>
                  <a:schemeClr val="tx1"/>
                </a:solidFill>
              </a:rPr>
              <a:t>National development banks and loan contract terms: Evidence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from syndicated loans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  <a:r>
              <a:rPr lang="en-US" sz="2400" dirty="0">
                <a:solidFill>
                  <a:schemeClr val="tx1"/>
                </a:solidFill>
              </a:rPr>
              <a:t>Journal of International Money and Finance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hlinkClick r:id="rId2"/>
              </a:rPr>
              <a:t>https://doi.org/10.1016/j.jimonfin.2022.102763</a:t>
            </a:r>
            <a:endParaRPr lang="cs-CZ" sz="24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NRB (2023). </a:t>
            </a:r>
            <a:r>
              <a:rPr lang="cs-CZ" sz="2400" dirty="0" err="1">
                <a:solidFill>
                  <a:schemeClr val="tx1"/>
                </a:solidFill>
              </a:rPr>
              <a:t>Annual</a:t>
            </a:r>
            <a:r>
              <a:rPr lang="cs-CZ" sz="2400" dirty="0">
                <a:solidFill>
                  <a:schemeClr val="tx1"/>
                </a:solidFill>
              </a:rPr>
              <a:t> report 2022. T</a:t>
            </a:r>
            <a:r>
              <a:rPr lang="en-US" sz="2400" dirty="0">
                <a:solidFill>
                  <a:schemeClr val="tx1"/>
                </a:solidFill>
              </a:rPr>
              <a:t>he National Development Bank of the Czech Republic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Schclarek</a:t>
            </a:r>
            <a:r>
              <a:rPr lang="en-US" sz="2400" dirty="0">
                <a:solidFill>
                  <a:schemeClr val="tx1"/>
                </a:solidFill>
              </a:rPr>
              <a:t>, A., Xu, J., Yan, J., 2022. The maturity lengthening role of national development banks. Journal of International Money and Finance.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https://doi.org/10.1111/irfi.12391</a:t>
            </a:r>
            <a:endParaRPr lang="cs-CZ" sz="24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Teplý, P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  <a:r>
              <a:rPr lang="en-US" sz="2400" dirty="0">
                <a:solidFill>
                  <a:schemeClr val="tx1"/>
                </a:solidFill>
              </a:rPr>
              <a:t> et al. (2021). The National Development Bank. Research report. Prague University of Business and Economics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World Bank</a:t>
            </a:r>
            <a:r>
              <a:rPr lang="cs-CZ" sz="2400" dirty="0">
                <a:solidFill>
                  <a:schemeClr val="tx1"/>
                </a:solidFill>
              </a:rPr>
              <a:t> (2</a:t>
            </a:r>
            <a:r>
              <a:rPr lang="en-US" sz="2400" dirty="0">
                <a:solidFill>
                  <a:schemeClr val="tx1"/>
                </a:solidFill>
              </a:rPr>
              <a:t>015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. Long-term finance. World Bank: Global Financial Development Report 2015/2016.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B9AE4ED-266E-4A29-8DE2-74696A099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66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479376" y="2348880"/>
            <a:ext cx="691276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B10062"/>
                </a:solidFill>
              </a:rPr>
              <a:t>Thanks for your attention</a:t>
            </a:r>
            <a:r>
              <a:rPr lang="cs-CZ" sz="4000" b="1" dirty="0">
                <a:solidFill>
                  <a:srgbClr val="B10062"/>
                </a:solidFill>
              </a:rPr>
              <a:t>.</a:t>
            </a:r>
            <a:endParaRPr lang="en-US" sz="4000" b="1" dirty="0">
              <a:solidFill>
                <a:srgbClr val="B10062"/>
              </a:solidFill>
            </a:endParaRP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551384" y="2191208"/>
            <a:ext cx="11521280" cy="404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9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2632D10-C20A-4201-BD00-48AA86CBEE08}"/>
              </a:ext>
            </a:extLst>
          </p:cNvPr>
          <p:cNvSpPr txBox="1"/>
          <p:nvPr/>
        </p:nvSpPr>
        <p:spPr>
          <a:xfrm>
            <a:off x="695400" y="3356992"/>
            <a:ext cx="6480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1006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Prof. </a:t>
            </a:r>
            <a:r>
              <a:rPr lang="en-US" b="1" dirty="0" err="1">
                <a:solidFill>
                  <a:srgbClr val="B1006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PhDr</a:t>
            </a:r>
            <a:r>
              <a:rPr lang="en-US" b="1" dirty="0">
                <a:solidFill>
                  <a:srgbClr val="B1006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Petr Teplý, Ph.D.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Executive Director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Institute of Sustainable Finance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Faculty of Finance and Accounting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Prague University of Economics and Business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Winston Churchill Sq. 4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130 67 Prague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Czech Republic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+420 724 020 385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e-mail: petr.teply@vse.cz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https://iuf.vse.cz/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68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972398" y="1658928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4000" b="1" dirty="0">
                <a:solidFill>
                  <a:srgbClr val="B10062"/>
                </a:solidFill>
              </a:rPr>
              <a:t>Agenda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989040" y="2630891"/>
            <a:ext cx="10081120" cy="606192"/>
          </a:xfrm>
          <a:prstGeom prst="rect">
            <a:avLst/>
          </a:prstGeom>
          <a:solidFill>
            <a:schemeClr val="bg1"/>
          </a:solidFill>
          <a:ln w="25400">
            <a:solidFill>
              <a:srgbClr val="B1006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9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b="1">
                <a:solidFill>
                  <a:srgbClr val="202122"/>
                </a:solidFill>
              </a:rPr>
              <a:t>1. Introduction	</a:t>
            </a:r>
            <a:endParaRPr lang="cs-CZ" b="1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1005285" y="3224728"/>
            <a:ext cx="8280920" cy="60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202122"/>
                </a:solidFill>
              </a:rPr>
              <a:t>2</a:t>
            </a:r>
            <a:r>
              <a:rPr lang="cs-CZ" b="1" dirty="0">
                <a:solidFill>
                  <a:srgbClr val="202122"/>
                </a:solidFill>
              </a:rPr>
              <a:t>. </a:t>
            </a:r>
            <a:r>
              <a:rPr lang="en-US" b="1" dirty="0">
                <a:solidFill>
                  <a:srgbClr val="202122"/>
                </a:solidFill>
              </a:rPr>
              <a:t>National</a:t>
            </a:r>
            <a:r>
              <a:rPr lang="cs-CZ" b="1" dirty="0">
                <a:solidFill>
                  <a:srgbClr val="202122"/>
                </a:solidFill>
              </a:rPr>
              <a:t> Development </a:t>
            </a:r>
            <a:r>
              <a:rPr lang="cs-CZ" b="1" dirty="0" err="1">
                <a:solidFill>
                  <a:srgbClr val="202122"/>
                </a:solidFill>
              </a:rPr>
              <a:t>Banks</a:t>
            </a:r>
            <a:r>
              <a:rPr lang="cs-CZ" b="1" dirty="0">
                <a:solidFill>
                  <a:srgbClr val="202122"/>
                </a:solidFill>
              </a:rPr>
              <a:t> in </a:t>
            </a:r>
            <a:r>
              <a:rPr lang="cs-CZ" b="1" dirty="0" err="1">
                <a:solidFill>
                  <a:srgbClr val="202122"/>
                </a:solidFill>
              </a:rPr>
              <a:t>theory</a:t>
            </a:r>
            <a:endParaRPr lang="cs-CZ" b="1" dirty="0">
              <a:solidFill>
                <a:srgbClr val="202122"/>
              </a:solidFill>
            </a:endParaRP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989040" y="3830920"/>
            <a:ext cx="10153128" cy="72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202122"/>
                </a:solidFill>
              </a:rPr>
              <a:t>3</a:t>
            </a:r>
            <a:r>
              <a:rPr lang="cs-CZ" b="1" dirty="0">
                <a:solidFill>
                  <a:srgbClr val="202122"/>
                </a:solidFill>
              </a:rPr>
              <a:t>. </a:t>
            </a:r>
            <a:r>
              <a:rPr lang="cs-CZ" b="1" dirty="0" err="1">
                <a:solidFill>
                  <a:srgbClr val="202122"/>
                </a:solidFill>
              </a:rPr>
              <a:t>The</a:t>
            </a:r>
            <a:r>
              <a:rPr lang="cs-CZ" b="1" dirty="0">
                <a:solidFill>
                  <a:srgbClr val="202122"/>
                </a:solidFill>
              </a:rPr>
              <a:t> </a:t>
            </a:r>
            <a:r>
              <a:rPr lang="en-US" b="1" dirty="0">
                <a:solidFill>
                  <a:srgbClr val="202122"/>
                </a:solidFill>
              </a:rPr>
              <a:t>National Development Bank</a:t>
            </a:r>
            <a:r>
              <a:rPr lang="cs-CZ" b="1" dirty="0">
                <a:solidFill>
                  <a:srgbClr val="202122"/>
                </a:solidFill>
              </a:rPr>
              <a:t> in </a:t>
            </a:r>
            <a:r>
              <a:rPr lang="cs-CZ" b="1" dirty="0" err="1">
                <a:solidFill>
                  <a:srgbClr val="202122"/>
                </a:solidFill>
              </a:rPr>
              <a:t>the</a:t>
            </a:r>
            <a:r>
              <a:rPr lang="cs-CZ" b="1" dirty="0">
                <a:solidFill>
                  <a:srgbClr val="202122"/>
                </a:solidFill>
              </a:rPr>
              <a:t> Czech Republic</a:t>
            </a:r>
            <a:endParaRPr lang="en-US" b="1" dirty="0">
              <a:solidFill>
                <a:srgbClr val="202122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l-PL" b="1" dirty="0">
              <a:solidFill>
                <a:srgbClr val="202122"/>
              </a:solidFill>
            </a:endParaRPr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972312" y="4437112"/>
            <a:ext cx="11105960" cy="593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202122"/>
                </a:solidFill>
              </a:rPr>
              <a:t>4</a:t>
            </a:r>
            <a:r>
              <a:rPr lang="cs-CZ" b="1" dirty="0">
                <a:solidFill>
                  <a:srgbClr val="202122"/>
                </a:solidFill>
              </a:rPr>
              <a:t>. </a:t>
            </a:r>
            <a:r>
              <a:rPr lang="cs-CZ" b="1" dirty="0" err="1">
                <a:solidFill>
                  <a:srgbClr val="202122"/>
                </a:solidFill>
              </a:rPr>
              <a:t>Conclusion</a:t>
            </a:r>
            <a:endParaRPr lang="cs-CZ" b="1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57D9D6D-5689-45B4-93D6-A6098956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63836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958752" y="1412776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B10062"/>
                </a:solidFill>
              </a:rPr>
              <a:t>Introductory notes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551384" y="2102728"/>
            <a:ext cx="11377264" cy="404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9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Private commercial banks often suffer from market failures → governments created National Development Banks (NDBs)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3 questions to answer today:</a:t>
            </a:r>
          </a:p>
          <a:p>
            <a:pPr marL="1073150" indent="-531813">
              <a:spcBef>
                <a:spcPts val="12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</a:rPr>
              <a:t>Should NDBs complement or compete with commercial banks?</a:t>
            </a:r>
          </a:p>
          <a:p>
            <a:pPr marL="1073150" indent="-531813">
              <a:spcBef>
                <a:spcPts val="1200"/>
              </a:spcBef>
              <a:buFont typeface="+mj-lt"/>
              <a:buAutoNum type="arabicParenR"/>
            </a:pPr>
            <a:r>
              <a:rPr lang="cs-CZ" sz="2400" dirty="0" err="1">
                <a:solidFill>
                  <a:schemeClr val="tx1"/>
                </a:solidFill>
              </a:rPr>
              <a:t>What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is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the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best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distribution</a:t>
            </a:r>
            <a:r>
              <a:rPr lang="cs-CZ" sz="2400" dirty="0">
                <a:solidFill>
                  <a:schemeClr val="tx1"/>
                </a:solidFill>
              </a:rPr>
              <a:t> model </a:t>
            </a:r>
            <a:r>
              <a:rPr lang="cs-CZ" sz="2400" dirty="0" err="1">
                <a:solidFill>
                  <a:schemeClr val="tx1"/>
                </a:solidFill>
              </a:rPr>
              <a:t>for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NDBs</a:t>
            </a:r>
            <a:r>
              <a:rPr lang="cs-CZ" sz="2400" dirty="0">
                <a:solidFill>
                  <a:schemeClr val="tx1"/>
                </a:solidFill>
              </a:rPr>
              <a:t> (direct/</a:t>
            </a:r>
            <a:r>
              <a:rPr lang="cs-CZ" sz="2400" dirty="0" err="1">
                <a:solidFill>
                  <a:schemeClr val="tx1"/>
                </a:solidFill>
              </a:rPr>
              <a:t>indirect</a:t>
            </a:r>
            <a:r>
              <a:rPr lang="cs-CZ" sz="2400" dirty="0">
                <a:solidFill>
                  <a:schemeClr val="tx1"/>
                </a:solidFill>
              </a:rPr>
              <a:t>/hybrid)?</a:t>
            </a:r>
          </a:p>
          <a:p>
            <a:pPr marL="1073150" indent="-531813">
              <a:spcBef>
                <a:spcPts val="12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</a:rPr>
              <a:t>What is the potential of the National Development Bank of the Czech Republic (</a:t>
            </a:r>
            <a:r>
              <a:rPr lang="en-US" sz="2400" dirty="0" err="1">
                <a:solidFill>
                  <a:schemeClr val="tx1"/>
                </a:solidFill>
              </a:rPr>
              <a:t>Narodni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rozvojova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banka</a:t>
            </a:r>
            <a:r>
              <a:rPr lang="en-US" sz="2400" dirty="0">
                <a:solidFill>
                  <a:schemeClr val="tx1"/>
                </a:solidFill>
              </a:rPr>
              <a:t>, “NRB“)?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Prague University of Economics and Business (“UNI“) published a report on the future potential of the NRB in 2021 that included several policy recommendations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726AC96-37A9-4864-B2C3-BB0B8213B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03632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972398" y="1658928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4000" b="1" dirty="0">
                <a:solidFill>
                  <a:srgbClr val="B10062"/>
                </a:solidFill>
              </a:rPr>
              <a:t>Agenda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989040" y="2630891"/>
            <a:ext cx="10081120" cy="60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cs-CZ"/>
            </a:defPPr>
            <a:lvl1pPr indent="0">
              <a:lnSpc>
                <a:spcPct val="120000"/>
              </a:lnSpc>
              <a:spcBef>
                <a:spcPts val="6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b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cs-CZ"/>
              <a:t>1. Introduction	</a:t>
            </a:r>
            <a:endParaRPr lang="cs-CZ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1005284" y="3224727"/>
            <a:ext cx="10064875" cy="618547"/>
          </a:xfrm>
          <a:prstGeom prst="rect">
            <a:avLst/>
          </a:prstGeom>
          <a:solidFill>
            <a:schemeClr val="bg1"/>
          </a:solidFill>
          <a:ln w="25400">
            <a:solidFill>
              <a:srgbClr val="B10062"/>
            </a:solidFill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cs-CZ"/>
            </a:defPPr>
            <a:lvl1pPr indent="0">
              <a:lnSpc>
                <a:spcPct val="120000"/>
              </a:lnSpc>
              <a:spcBef>
                <a:spcPts val="6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b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170" indent="0" algn="ctr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754" indent="0" algn="ctr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38339" indent="0" algn="ctr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47924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2</a:t>
            </a:r>
            <a:r>
              <a:rPr lang="cs-CZ" dirty="0"/>
              <a:t>. </a:t>
            </a:r>
            <a:r>
              <a:rPr lang="cs-CZ" dirty="0" err="1"/>
              <a:t>National</a:t>
            </a:r>
            <a:r>
              <a:rPr lang="cs-CZ" dirty="0"/>
              <a:t> Development </a:t>
            </a:r>
            <a:r>
              <a:rPr lang="cs-CZ" dirty="0" err="1"/>
              <a:t>Banks</a:t>
            </a:r>
            <a:r>
              <a:rPr lang="cs-CZ" dirty="0"/>
              <a:t> in </a:t>
            </a:r>
            <a:r>
              <a:rPr lang="cs-CZ" dirty="0" err="1"/>
              <a:t>theory</a:t>
            </a:r>
            <a:endParaRPr lang="cs-CZ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989040" y="3830920"/>
            <a:ext cx="10081119" cy="5938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cs-CZ"/>
            </a:defPPr>
            <a:lvl1pPr indent="0">
              <a:lnSpc>
                <a:spcPct val="120000"/>
              </a:lnSpc>
              <a:spcBef>
                <a:spcPts val="6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b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3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National Development Bank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Czech Republic</a:t>
            </a:r>
            <a:endParaRPr lang="en-US" dirty="0"/>
          </a:p>
          <a:p>
            <a:endParaRPr lang="pl-PL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972312" y="4437112"/>
            <a:ext cx="11105960" cy="593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202122"/>
                </a:solidFill>
              </a:rPr>
              <a:t>4</a:t>
            </a:r>
            <a:r>
              <a:rPr lang="cs-CZ" b="1" dirty="0">
                <a:solidFill>
                  <a:srgbClr val="202122"/>
                </a:solidFill>
              </a:rPr>
              <a:t>. </a:t>
            </a:r>
            <a:r>
              <a:rPr lang="cs-CZ" b="1" dirty="0" err="1">
                <a:solidFill>
                  <a:srgbClr val="202122"/>
                </a:solidFill>
              </a:rPr>
              <a:t>Conclusion</a:t>
            </a:r>
            <a:endParaRPr lang="cs-CZ" b="1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9A5568B-953E-427D-9B44-EFB81AD3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27819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958752" y="1298888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B10062"/>
                </a:solidFill>
              </a:rPr>
              <a:t>Theoretical</a:t>
            </a:r>
            <a:r>
              <a:rPr lang="cs-CZ" sz="4000" b="1" dirty="0">
                <a:solidFill>
                  <a:srgbClr val="B10062"/>
                </a:solidFill>
              </a:rPr>
              <a:t> background 1/3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479376" y="1988841"/>
            <a:ext cx="11233248" cy="4680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9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NDBs </a:t>
            </a:r>
            <a:r>
              <a:rPr lang="cs-CZ" sz="2400" dirty="0">
                <a:solidFill>
                  <a:schemeClr val="tx1"/>
                </a:solidFill>
              </a:rPr>
              <a:t>=</a:t>
            </a:r>
            <a:r>
              <a:rPr lang="en-US" sz="2400" dirty="0">
                <a:solidFill>
                  <a:schemeClr val="tx1"/>
                </a:solidFill>
              </a:rPr>
              <a:t> specialized financial institutions with the official mandate to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fulfill public policy objectives</a:t>
            </a:r>
            <a:endParaRPr lang="cs-CZ" sz="24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NBDs can address </a:t>
            </a:r>
            <a:r>
              <a:rPr lang="en-US" sz="2400" b="1" dirty="0">
                <a:solidFill>
                  <a:schemeClr val="tx1"/>
                </a:solidFill>
              </a:rPr>
              <a:t>market failures </a:t>
            </a:r>
            <a:r>
              <a:rPr lang="en-US" sz="2400" dirty="0">
                <a:solidFill>
                  <a:schemeClr val="tx1"/>
                </a:solidFill>
              </a:rPr>
              <a:t>unlike commercial banks: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) long-term finance; ii) credit rationing as a result of information asymmetry, lack of collateral, and risk aversion; iii) procyclical lending.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NDBs also deal with </a:t>
            </a:r>
            <a:r>
              <a:rPr lang="en-US" sz="2400" b="1" dirty="0">
                <a:solidFill>
                  <a:schemeClr val="tx1"/>
                </a:solidFill>
              </a:rPr>
              <a:t>suboptimal market conditions</a:t>
            </a:r>
            <a:r>
              <a:rPr lang="en-US" sz="2400" dirty="0">
                <a:solidFill>
                  <a:schemeClr val="tx1"/>
                </a:solidFill>
              </a:rPr>
              <a:t> (e.g. high interest rates)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5 types of NDBs: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) Multilateral development banks (EBRD, EIB), ii) National development banks (NRB in the Czech Republic), iii) Green development banks (UK, US, Switzerland), iv) Export-import banks (Czech Export Bank in the Czech Republic), v) Export credit agencies (EGAP in the Czech Republic)</a:t>
            </a:r>
          </a:p>
          <a:p>
            <a:pPr>
              <a:spcBef>
                <a:spcPts val="120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5E491F5-1ED8-4700-B231-3EB9BB73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38241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962470" y="1556792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B10062"/>
                </a:solidFill>
              </a:rPr>
              <a:t>Theoretical</a:t>
            </a:r>
            <a:r>
              <a:rPr lang="cs-CZ" sz="4000" b="1" dirty="0">
                <a:solidFill>
                  <a:srgbClr val="B10062"/>
                </a:solidFill>
              </a:rPr>
              <a:t> background 2/3</a:t>
            </a:r>
          </a:p>
          <a:p>
            <a:pPr>
              <a:lnSpc>
                <a:spcPct val="100000"/>
              </a:lnSpc>
            </a:pPr>
            <a:endParaRPr lang="cs-CZ" sz="4000" b="1" dirty="0">
              <a:solidFill>
                <a:srgbClr val="B10062"/>
              </a:solidFill>
            </a:endParaRP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479376" y="1988840"/>
            <a:ext cx="11233248" cy="4516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9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Financial additionality </a:t>
            </a:r>
            <a:r>
              <a:rPr lang="en-US" sz="2400" dirty="0">
                <a:solidFill>
                  <a:schemeClr val="tx1"/>
                </a:solidFill>
              </a:rPr>
              <a:t>(financing on terms and conditions not available in the market) </a:t>
            </a:r>
            <a:endParaRPr lang="cs-CZ" sz="24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Non-financial additionality </a:t>
            </a:r>
            <a:r>
              <a:rPr lang="en-US" sz="2400" dirty="0">
                <a:solidFill>
                  <a:schemeClr val="tx1"/>
                </a:solidFill>
              </a:rPr>
              <a:t>(political risk cover, knowledge transfer, capacity building)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Task for NDBs in the EU: </a:t>
            </a:r>
            <a:r>
              <a:rPr lang="en-US" sz="2400" b="1" dirty="0">
                <a:solidFill>
                  <a:schemeClr val="tx1"/>
                </a:solidFill>
              </a:rPr>
              <a:t>administration of EU funds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Subsides are usually preferred by politicians/government officials to financial instruments </a:t>
            </a:r>
            <a:r>
              <a:rPr lang="en-US" sz="2400" dirty="0">
                <a:solidFill>
                  <a:schemeClr val="tx1"/>
                </a:solidFill>
              </a:rPr>
              <a:t>(loan, guarantee, equity investment, project bond, subsidized interest rates)</a:t>
            </a:r>
            <a:r>
              <a:rPr lang="cs-CZ" sz="2400" dirty="0">
                <a:solidFill>
                  <a:schemeClr val="tx1"/>
                </a:solidFill>
              </a:rPr>
              <a:t> →</a:t>
            </a:r>
            <a:r>
              <a:rPr lang="en-US" sz="2400" dirty="0">
                <a:solidFill>
                  <a:schemeClr val="tx1"/>
                </a:solidFill>
              </a:rPr>
              <a:t> typically (not only) for the Czech Republic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Reasons: one-off subs</a:t>
            </a:r>
            <a:r>
              <a:rPr lang="cs-CZ" sz="2400" dirty="0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dies, similar administrative burden of subsidies and financial instruments (e.g. generally less information on a loan compared to a subsidy </a:t>
            </a:r>
            <a:r>
              <a:rPr lang="cs-CZ" sz="2400" dirty="0" err="1">
                <a:solidFill>
                  <a:schemeClr val="tx1"/>
                </a:solidFill>
              </a:rPr>
              <a:t>should</a:t>
            </a:r>
            <a:r>
              <a:rPr lang="en-US" sz="2400" dirty="0">
                <a:solidFill>
                  <a:schemeClr val="tx1"/>
                </a:solidFill>
              </a:rPr>
              <a:t> be needed)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endParaRPr lang="cs-CZ" sz="24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8D91613-467C-4C00-A336-D0F96BB6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97924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958752" y="1298888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B10062"/>
                </a:solidFill>
              </a:rPr>
              <a:t>Theoretical</a:t>
            </a:r>
            <a:r>
              <a:rPr lang="cs-CZ" sz="4000" b="1" dirty="0">
                <a:solidFill>
                  <a:srgbClr val="B10062"/>
                </a:solidFill>
              </a:rPr>
              <a:t> background 3/3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479376" y="1988841"/>
            <a:ext cx="11233248" cy="4680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9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NDBs should complement rather than compete with commercial banks → NDBs should fill the market gap through offering tailored-made products and services for a particular segment (e.g. SME*, municipalities), industry (energy), company needs (mezzanine capital for infrastructure projects) or products reflecting political goal (affordable housing)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Distribution model</a:t>
            </a:r>
            <a:r>
              <a:rPr lang="cs-CZ" sz="2400" dirty="0">
                <a:solidFill>
                  <a:schemeClr val="tx1"/>
                </a:solidFill>
              </a:rPr>
              <a:t>s</a:t>
            </a:r>
            <a:r>
              <a:rPr lang="en-US" sz="2400" dirty="0">
                <a:solidFill>
                  <a:schemeClr val="tx1"/>
                </a:solidFill>
              </a:rPr>
              <a:t> of EU funds/products to clients: </a:t>
            </a:r>
            <a:endParaRPr lang="cs-CZ" sz="24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lphaLcParenR"/>
            </a:pPr>
            <a:r>
              <a:rPr lang="en-US" sz="2400" b="1" dirty="0">
                <a:solidFill>
                  <a:schemeClr val="tx1"/>
                </a:solidFill>
              </a:rPr>
              <a:t>direct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cs-CZ" sz="2400" b="1" dirty="0">
                <a:solidFill>
                  <a:schemeClr val="tx1"/>
                </a:solidFill>
              </a:rPr>
              <a:t>model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cs-CZ" sz="2400" dirty="0">
                <a:solidFill>
                  <a:schemeClr val="tx1"/>
                </a:solidFill>
              </a:rPr>
              <a:t>NDB </a:t>
            </a:r>
            <a:r>
              <a:rPr lang="cs-CZ" sz="2400" dirty="0" err="1">
                <a:solidFill>
                  <a:schemeClr val="tx1"/>
                </a:solidFill>
              </a:rPr>
              <a:t>alone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without </a:t>
            </a:r>
            <a:r>
              <a:rPr lang="cs-CZ" sz="2400" dirty="0" err="1">
                <a:solidFill>
                  <a:schemeClr val="tx1"/>
                </a:solidFill>
              </a:rPr>
              <a:t>commercial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banks), </a:t>
            </a:r>
            <a:endParaRPr lang="cs-CZ" sz="24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lphaLcParenR"/>
            </a:pPr>
            <a:r>
              <a:rPr lang="cs-CZ" sz="2400" b="1" dirty="0">
                <a:solidFill>
                  <a:schemeClr val="tx1"/>
                </a:solidFill>
              </a:rPr>
              <a:t>i</a:t>
            </a:r>
            <a:r>
              <a:rPr lang="en-US" sz="2400" b="1" dirty="0" err="1">
                <a:solidFill>
                  <a:schemeClr val="tx1"/>
                </a:solidFill>
              </a:rPr>
              <a:t>ndirect</a:t>
            </a:r>
            <a:r>
              <a:rPr lang="cs-CZ" sz="2400" b="1" dirty="0">
                <a:solidFill>
                  <a:schemeClr val="tx1"/>
                </a:solidFill>
              </a:rPr>
              <a:t> model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cs-CZ" sz="2400" dirty="0">
                <a:solidFill>
                  <a:schemeClr val="tx1"/>
                </a:solidFill>
              </a:rPr>
              <a:t>NDB </a:t>
            </a:r>
            <a:r>
              <a:rPr lang="en-US" sz="2400" dirty="0">
                <a:solidFill>
                  <a:schemeClr val="tx1"/>
                </a:solidFill>
              </a:rPr>
              <a:t>only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with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commercial</a:t>
            </a:r>
            <a:r>
              <a:rPr lang="en-US" sz="2400" dirty="0">
                <a:solidFill>
                  <a:schemeClr val="tx1"/>
                </a:solidFill>
              </a:rPr>
              <a:t> banks: </a:t>
            </a:r>
            <a:r>
              <a:rPr lang="en-US" sz="2400" dirty="0" err="1">
                <a:solidFill>
                  <a:schemeClr val="tx1"/>
                </a:solidFill>
              </a:rPr>
              <a:t>KfW</a:t>
            </a:r>
            <a:r>
              <a:rPr lang="en-US" sz="2400" dirty="0">
                <a:solidFill>
                  <a:schemeClr val="tx1"/>
                </a:solidFill>
              </a:rPr>
              <a:t>), </a:t>
            </a:r>
            <a:endParaRPr lang="cs-CZ" sz="24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lphaLcParenR"/>
            </a:pPr>
            <a:r>
              <a:rPr lang="cs-CZ" sz="2400" b="1" dirty="0">
                <a:solidFill>
                  <a:schemeClr val="tx1"/>
                </a:solidFill>
              </a:rPr>
              <a:t>h</a:t>
            </a:r>
            <a:r>
              <a:rPr lang="en-US" sz="2400" b="1" dirty="0" err="1">
                <a:solidFill>
                  <a:schemeClr val="tx1"/>
                </a:solidFill>
              </a:rPr>
              <a:t>ybrid</a:t>
            </a:r>
            <a:r>
              <a:rPr lang="cs-CZ" sz="2400" b="1" dirty="0">
                <a:solidFill>
                  <a:schemeClr val="tx1"/>
                </a:solidFill>
              </a:rPr>
              <a:t> model </a:t>
            </a:r>
            <a:r>
              <a:rPr lang="en-US" sz="2400" dirty="0">
                <a:solidFill>
                  <a:schemeClr val="tx1"/>
                </a:solidFill>
              </a:rPr>
              <a:t> (combination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of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the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previous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models</a:t>
            </a:r>
            <a:r>
              <a:rPr lang="cs-CZ" sz="2400" dirty="0">
                <a:solidFill>
                  <a:schemeClr val="tx1"/>
                </a:solidFill>
              </a:rPr>
              <a:t>:</a:t>
            </a:r>
            <a:r>
              <a:rPr lang="en-US" sz="2400" dirty="0">
                <a:solidFill>
                  <a:schemeClr val="tx1"/>
                </a:solidFill>
              </a:rPr>
              <a:t> NRB)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tx1"/>
                </a:solidFill>
              </a:rPr>
              <a:t>Question: Can NDBs asses</a:t>
            </a:r>
            <a:r>
              <a:rPr lang="cs-CZ" sz="2400" i="1" dirty="0">
                <a:solidFill>
                  <a:schemeClr val="tx1"/>
                </a:solidFill>
              </a:rPr>
              <a:t>s</a:t>
            </a:r>
            <a:r>
              <a:rPr lang="en-US" sz="2400" i="1" dirty="0">
                <a:solidFill>
                  <a:schemeClr val="tx1"/>
                </a:solidFill>
              </a:rPr>
              <a:t> client</a:t>
            </a:r>
            <a:r>
              <a:rPr lang="cs-CZ" sz="2400" i="1" dirty="0">
                <a:solidFill>
                  <a:schemeClr val="tx1"/>
                </a:solidFill>
              </a:rPr>
              <a:t>s´ </a:t>
            </a:r>
            <a:r>
              <a:rPr lang="cs-CZ" sz="2400" i="1" dirty="0" err="1">
                <a:solidFill>
                  <a:schemeClr val="tx1"/>
                </a:solidFill>
              </a:rPr>
              <a:t>creditworthiness</a:t>
            </a:r>
            <a:r>
              <a:rPr lang="en-US" sz="2400" i="1" dirty="0">
                <a:solidFill>
                  <a:schemeClr val="tx1"/>
                </a:solidFill>
              </a:rPr>
              <a:t> better than private commercial banks?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bdélník 11">
            <a:extLst>
              <a:ext uri="{FF2B5EF4-FFF2-40B4-BE49-F238E27FC236}">
                <a16:creationId xmlns:a16="http://schemas.microsoft.com/office/drawing/2014/main" id="{424766D7-8072-4C97-A6DF-C17B28D6C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373" y="6505069"/>
            <a:ext cx="79059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and Medium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Enterprises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4D9861F-D232-41B7-AD5F-A433E4C4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39799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956836" y="1340768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B10062"/>
                </a:solidFill>
              </a:rPr>
              <a:t>Empirical research on NBDs 1/2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648540" y="2030720"/>
            <a:ext cx="11521280" cy="4628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9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cs-CZ" sz="2400" b="1" dirty="0" err="1">
                <a:solidFill>
                  <a:schemeClr val="tx1"/>
                </a:solidFill>
              </a:rPr>
              <a:t>Positives</a:t>
            </a:r>
            <a:r>
              <a:rPr lang="cs-CZ" sz="2400" b="1" dirty="0">
                <a:solidFill>
                  <a:schemeClr val="tx1"/>
                </a:solidFill>
              </a:rPr>
              <a:t> </a:t>
            </a:r>
            <a:r>
              <a:rPr lang="cs-CZ" sz="2400" b="1" dirty="0" err="1">
                <a:solidFill>
                  <a:schemeClr val="tx1"/>
                </a:solidFill>
              </a:rPr>
              <a:t>of</a:t>
            </a:r>
            <a:r>
              <a:rPr lang="cs-CZ" sz="2400" b="1" dirty="0">
                <a:solidFill>
                  <a:schemeClr val="tx1"/>
                </a:solidFill>
              </a:rPr>
              <a:t> </a:t>
            </a:r>
            <a:r>
              <a:rPr lang="cs-CZ" sz="2400" b="1" dirty="0" err="1">
                <a:solidFill>
                  <a:schemeClr val="tx1"/>
                </a:solidFill>
              </a:rPr>
              <a:t>NDBs</a:t>
            </a:r>
            <a:endParaRPr lang="cs-CZ" sz="2400" b="1" dirty="0">
              <a:solidFill>
                <a:schemeClr val="tx1"/>
              </a:solidFill>
            </a:endParaRPr>
          </a:p>
          <a:p>
            <a:pPr marL="801688" lvl="2" indent="-354013" algn="l">
              <a:spcBef>
                <a:spcPts val="1200"/>
              </a:spcBef>
              <a:buAutoNum type="romanLcParenR"/>
              <a:tabLst>
                <a:tab pos="895350" algn="l"/>
              </a:tabLst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NDBs lend longer than commercial banks, </a:t>
            </a:r>
          </a:p>
          <a:p>
            <a:pPr marL="801688" lvl="2" indent="-354013" algn="l">
              <a:spcBef>
                <a:spcPts val="1200"/>
              </a:spcBef>
              <a:buAutoNum type="romanLcParenR"/>
              <a:tabLst>
                <a:tab pos="89535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 NDBs finance projects with positive externalities,</a:t>
            </a:r>
          </a:p>
          <a:p>
            <a:pPr marL="801688" lvl="2" indent="-354013" algn="l">
              <a:spcBef>
                <a:spcPts val="1200"/>
              </a:spcBef>
              <a:buAutoNum type="romanLcParenR"/>
              <a:tabLst>
                <a:tab pos="89535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 NDBs address market failures in the syndicated loan market,</a:t>
            </a:r>
          </a:p>
          <a:p>
            <a:pPr marL="801688" lvl="2" indent="-354013" algn="l">
              <a:spcBef>
                <a:spcPts val="1200"/>
              </a:spcBef>
              <a:buAutoNum type="romanLcParenR"/>
              <a:tabLst>
                <a:tab pos="89535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 NDBs act countercyclically during global liquidity cycles,</a:t>
            </a:r>
          </a:p>
          <a:p>
            <a:pPr marL="801688" lvl="2" indent="-354013" algn="l">
              <a:spcBef>
                <a:spcPts val="1200"/>
              </a:spcBef>
              <a:buAutoNum type="romanLcParenR"/>
              <a:tabLst>
                <a:tab pos="89535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 NDBs recently focus more on ESG* and sustainability</a:t>
            </a:r>
            <a:r>
              <a:rPr lang="cs-CZ" sz="2400" dirty="0">
                <a:solidFill>
                  <a:schemeClr val="tx1"/>
                </a:solidFill>
              </a:rPr>
              <a:t>,</a:t>
            </a:r>
            <a:endParaRPr lang="en-US" sz="2400" dirty="0">
              <a:solidFill>
                <a:schemeClr val="tx1"/>
              </a:solidFill>
            </a:endParaRPr>
          </a:p>
          <a:p>
            <a:pPr marL="801688" lvl="2" indent="-354013" algn="l">
              <a:spcBef>
                <a:spcPts val="1200"/>
              </a:spcBef>
              <a:buAutoNum type="romanLcParenR"/>
              <a:tabLst>
                <a:tab pos="89535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 NDBs can fulfill the “ESG non-compliant“ gap (financing </a:t>
            </a:r>
            <a:r>
              <a:rPr lang="cs-CZ" sz="2400" dirty="0">
                <a:solidFill>
                  <a:schemeClr val="tx1"/>
                </a:solidFill>
              </a:rPr>
              <a:t>“</a:t>
            </a:r>
            <a:r>
              <a:rPr lang="en-US" sz="2400" dirty="0">
                <a:solidFill>
                  <a:schemeClr val="tx1"/>
                </a:solidFill>
              </a:rPr>
              <a:t>non-green</a:t>
            </a:r>
            <a:r>
              <a:rPr lang="cs-CZ" sz="2400" dirty="0">
                <a:solidFill>
                  <a:schemeClr val="tx1"/>
                </a:solidFill>
              </a:rPr>
              <a:t>“</a:t>
            </a:r>
            <a:r>
              <a:rPr lang="en-US" sz="2400" dirty="0">
                <a:solidFill>
                  <a:schemeClr val="tx1"/>
                </a:solidFill>
              </a:rPr>
              <a:t> assets). 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bdélník 11">
            <a:extLst>
              <a:ext uri="{FF2B5EF4-FFF2-40B4-BE49-F238E27FC236}">
                <a16:creationId xmlns:a16="http://schemas.microsoft.com/office/drawing/2014/main" id="{E3585BA2-E77D-4975-ABEF-B5CDC56E0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440" y="6309320"/>
            <a:ext cx="79059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Environmental, Social, Governance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430BA52-64A0-4D34-819D-096FC0DEC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04103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0F18B9-0F63-9B9C-AEE0-270F2DAE1186}"/>
              </a:ext>
            </a:extLst>
          </p:cNvPr>
          <p:cNvSpPr txBox="1">
            <a:spLocks/>
          </p:cNvSpPr>
          <p:nvPr/>
        </p:nvSpPr>
        <p:spPr>
          <a:xfrm>
            <a:off x="956836" y="1340768"/>
            <a:ext cx="11233248" cy="68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A4A4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B10062"/>
                </a:solidFill>
              </a:rPr>
              <a:t>Empirical research on NBDs 2/2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A589EBE-6976-93D0-07DF-C483C30C94E2}"/>
              </a:ext>
            </a:extLst>
          </p:cNvPr>
          <p:cNvSpPr txBox="1">
            <a:spLocks/>
          </p:cNvSpPr>
          <p:nvPr/>
        </p:nvSpPr>
        <p:spPr>
          <a:xfrm>
            <a:off x="695400" y="2204864"/>
            <a:ext cx="10395748" cy="4308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1006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9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cs-CZ" sz="2400" b="1" dirty="0" err="1">
                <a:solidFill>
                  <a:schemeClr val="tx1"/>
                </a:solidFill>
              </a:rPr>
              <a:t>Challenges</a:t>
            </a:r>
            <a:r>
              <a:rPr lang="cs-CZ" sz="2400" b="1" dirty="0">
                <a:solidFill>
                  <a:schemeClr val="tx1"/>
                </a:solidFill>
              </a:rPr>
              <a:t> </a:t>
            </a:r>
            <a:r>
              <a:rPr lang="cs-CZ" sz="2400" b="1" dirty="0" err="1">
                <a:solidFill>
                  <a:schemeClr val="tx1"/>
                </a:solidFill>
              </a:rPr>
              <a:t>for</a:t>
            </a:r>
            <a:r>
              <a:rPr lang="cs-CZ" sz="2400" b="1" dirty="0">
                <a:solidFill>
                  <a:schemeClr val="tx1"/>
                </a:solidFill>
              </a:rPr>
              <a:t> </a:t>
            </a:r>
            <a:r>
              <a:rPr lang="cs-CZ" sz="2400" b="1" dirty="0" err="1">
                <a:solidFill>
                  <a:schemeClr val="tx1"/>
                </a:solidFill>
              </a:rPr>
              <a:t>NDBs</a:t>
            </a:r>
            <a:r>
              <a:rPr lang="cs-CZ" sz="2400" b="1" dirty="0">
                <a:solidFill>
                  <a:schemeClr val="tx1"/>
                </a:solidFill>
              </a:rPr>
              <a:t> </a:t>
            </a:r>
          </a:p>
          <a:p>
            <a:pPr marL="801688" lvl="2" indent="-354013" algn="l">
              <a:spcBef>
                <a:spcPts val="1200"/>
              </a:spcBef>
              <a:buAutoNum type="romanLcParenR"/>
              <a:tabLst>
                <a:tab pos="89535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NDBs suffer from government failures owing to their poor corporate governance and political capture, </a:t>
            </a:r>
          </a:p>
          <a:p>
            <a:pPr marL="801688" lvl="2" indent="-354013" algn="l">
              <a:spcBef>
                <a:spcPts val="1200"/>
              </a:spcBef>
              <a:buAutoNum type="romanLcParenR"/>
              <a:tabLst>
                <a:tab pos="89535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NDBs provide cheap credits to politically-connected firms that could have obtained financial support from commercial banks, </a:t>
            </a:r>
          </a:p>
          <a:p>
            <a:pPr marL="801688" lvl="2" indent="-354013" algn="l">
              <a:spcBef>
                <a:spcPts val="1200"/>
              </a:spcBef>
              <a:buAutoNum type="romanLcParenR"/>
              <a:tabLst>
                <a:tab pos="89535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NDBs increase their lending activity in election years,</a:t>
            </a:r>
          </a:p>
          <a:p>
            <a:pPr marL="801688" lvl="2" indent="-354013" algn="l">
              <a:spcBef>
                <a:spcPts val="1200"/>
              </a:spcBef>
              <a:buAutoNum type="romanLcParenR"/>
              <a:tabLst>
                <a:tab pos="89535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NDBs subsidizes firms that could fund their projects with alternative sources of capital,</a:t>
            </a:r>
          </a:p>
          <a:p>
            <a:pPr marL="801688" lvl="2" indent="-354013" algn="l">
              <a:spcBef>
                <a:spcPts val="1200"/>
              </a:spcBef>
              <a:buAutoNum type="romanLcParenR"/>
              <a:tabLst>
                <a:tab pos="89535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NDBs are not significant players is some countries (e.g. in the CR)</a:t>
            </a:r>
          </a:p>
          <a:p>
            <a:pPr marL="801688" lvl="2" indent="-354013" algn="l">
              <a:spcBef>
                <a:spcPts val="1200"/>
              </a:spcBef>
              <a:buAutoNum type="romanLcParenR"/>
              <a:tabLst>
                <a:tab pos="895350" algn="l"/>
              </a:tabLst>
            </a:pPr>
            <a:endParaRPr lang="cs-CZ" sz="24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91007D9-D364-4FDD-B073-E6B9D613A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8184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ezititulek / Závě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CZ_16_9.potx" id="{41CC0997-5CBB-4E02-B910-C2860B52A422}" vid="{93FB5299-6EDC-48AE-9550-E9EB78944B60}"/>
    </a:ext>
  </a:extLst>
</a:theme>
</file>

<file path=ppt/theme/theme2.xml><?xml version="1.0" encoding="utf-8"?>
<a:theme xmlns:a="http://schemas.openxmlformats.org/drawingml/2006/main" name="1_Běžné stránk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CZ_16_9.potx" id="{1B66A9A2-F3EE-46E8-B1A1-25887A4FACBB}" vid="{2A612E10-045A-440E-8E16-4CC4C194DCD8}"/>
    </a:ext>
  </a:extLst>
</a:theme>
</file>

<file path=ppt/theme/theme3.xml><?xml version="1.0" encoding="utf-8"?>
<a:theme xmlns:a="http://schemas.openxmlformats.org/drawingml/2006/main" name="Úvodní sníme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CZ_16_9.potx" id="{1B66A9A2-F3EE-46E8-B1A1-25887A4FACBB}" vid="{289EECE0-5EFA-4E10-A960-169525D3A2A3}"/>
    </a:ext>
  </a:extLst>
</a:theme>
</file>

<file path=ppt/theme/theme4.xml><?xml version="1.0" encoding="utf-8"?>
<a:theme xmlns:a="http://schemas.openxmlformats.org/drawingml/2006/main" name="1_Úvodní sníme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CZ_16_9.potx" id="{1B66A9A2-F3EE-46E8-B1A1-25887A4FACBB}" vid="{289EECE0-5EFA-4E10-A960-169525D3A2A3}"/>
    </a:ext>
  </a:extLst>
</a:theme>
</file>

<file path=ppt/theme/theme5.xml><?xml version="1.0" encoding="utf-8"?>
<a:theme xmlns:a="http://schemas.openxmlformats.org/drawingml/2006/main" name="2_Úvodní sníme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CZ_16_9.potx" id="{1B66A9A2-F3EE-46E8-B1A1-25887A4FACBB}" vid="{289EECE0-5EFA-4E10-A960-169525D3A2A3}"/>
    </a:ext>
  </a:extLst>
</a:theme>
</file>

<file path=ppt/theme/theme6.xml><?xml version="1.0" encoding="utf-8"?>
<a:theme xmlns:a="http://schemas.openxmlformats.org/drawingml/2006/main" name="1_Mezititulek / Závě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CZ_16_9.potx" id="{1B66A9A2-F3EE-46E8-B1A1-25887A4FACBB}" vid="{221F940E-7043-4895-9213-19A705D9358C}"/>
    </a:ext>
  </a:extLst>
</a:theme>
</file>

<file path=ppt/theme/theme7.xml><?xml version="1.0" encoding="utf-8"?>
<a:theme xmlns:a="http://schemas.openxmlformats.org/drawingml/2006/main" name="2_Mezititulek / Závě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CZ_16_9.potx" id="{1B66A9A2-F3EE-46E8-B1A1-25887A4FACBB}" vid="{221F940E-7043-4895-9213-19A705D9358C}"/>
    </a:ext>
  </a:extLst>
</a:theme>
</file>

<file path=ppt/theme/theme8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D41B1DDD965B4C99DD21AC7433A574" ma:contentTypeVersion="2" ma:contentTypeDescription="Vytvoří nový dokument" ma:contentTypeScope="" ma:versionID="7e6e1e36c5e140958361740fb6d03792">
  <xsd:schema xmlns:xsd="http://www.w3.org/2001/XMLSchema" xmlns:xs="http://www.w3.org/2001/XMLSchema" xmlns:p="http://schemas.microsoft.com/office/2006/metadata/properties" xmlns:ns2="d1d44b8e-3309-485c-bb86-c0c22cad8f7a" targetNamespace="http://schemas.microsoft.com/office/2006/metadata/properties" ma:root="true" ma:fieldsID="19ea16a893c3d757d06321b20917e85b" ns2:_="">
    <xsd:import namespace="d1d44b8e-3309-485c-bb86-c0c22cad8f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d44b8e-3309-485c-bb86-c0c22cad8f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68376C-16CC-4D8F-8F8C-0166568949A5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d1d44b8e-3309-485c-bb86-c0c22cad8f7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0F53D7D-5708-4640-8E41-BD1C558E2E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001D7E-A415-4FCD-8EC9-83ED87C38C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d44b8e-3309-485c-bb86-c0c22cad8f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FFU_CZ_16_9</Template>
  <TotalTime>21646</TotalTime>
  <Words>1491</Words>
  <Application>Microsoft Office PowerPoint</Application>
  <PresentationFormat>Širokoúhlá obrazovka</PresentationFormat>
  <Paragraphs>135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7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Arial</vt:lpstr>
      <vt:lpstr>Calibri</vt:lpstr>
      <vt:lpstr>Mezititulek / Závěr</vt:lpstr>
      <vt:lpstr>1_Běžné stránky</vt:lpstr>
      <vt:lpstr>Úvodní snímek</vt:lpstr>
      <vt:lpstr>1_Úvodní snímek</vt:lpstr>
      <vt:lpstr>2_Úvodní snímek</vt:lpstr>
      <vt:lpstr>1_Mezititulek / Závěr</vt:lpstr>
      <vt:lpstr>2_Mezititulek / Závěr</vt:lpstr>
      <vt:lpstr> The Role of National Development Banks and cooperation with commercial banks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FFÚ VŠE v Prazew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zákona o účetnictví 2016</dc:title>
  <dc:creator>PT</dc:creator>
  <cp:keywords>Národní účetní rada</cp:keywords>
  <cp:lastModifiedBy>Petr Teplý</cp:lastModifiedBy>
  <cp:revision>575</cp:revision>
  <cp:lastPrinted>2023-10-05T11:02:18Z</cp:lastPrinted>
  <dcterms:created xsi:type="dcterms:W3CDTF">2011-11-15T16:33:16Z</dcterms:created>
  <dcterms:modified xsi:type="dcterms:W3CDTF">2023-10-17T21:11:54Z</dcterms:modified>
  <cp:category>6. ročník odborného semináře NÚR 2015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_SaveText">
    <vt:lpwstr>Save to Notes</vt:lpwstr>
  </property>
  <property fmtid="{D5CDD505-2E9C-101B-9397-08002B2CF9AE}" pid="3" name="SW_SaveCloseOfficeText">
    <vt:lpwstr>Save and Close Office document</vt:lpwstr>
  </property>
  <property fmtid="{D5CDD505-2E9C-101B-9397-08002B2CF9AE}" pid="4" name="SW_SaveCloseText">
    <vt:lpwstr>Save and Close Notes document</vt:lpwstr>
  </property>
  <property fmtid="{D5CDD505-2E9C-101B-9397-08002B2CF9AE}" pid="5" name="SW_DocUNID">
    <vt:lpwstr>55DA0742FAE2A572C1257BE30034AE04</vt:lpwstr>
  </property>
  <property fmtid="{D5CDD505-2E9C-101B-9397-08002B2CF9AE}" pid="6" name="SW_DocHWND">
    <vt:r8>461470</vt:r8>
  </property>
  <property fmtid="{D5CDD505-2E9C-101B-9397-08002B2CF9AE}" pid="7" name="SW_IntOfficeMacros">
    <vt:lpwstr>Disabled</vt:lpwstr>
  </property>
  <property fmtid="{D5CDD505-2E9C-101B-9397-08002B2CF9AE}" pid="8" name="SW_CustomTitle">
    <vt:lpwstr/>
  </property>
  <property fmtid="{D5CDD505-2E9C-101B-9397-08002B2CF9AE}" pid="9" name="SW_DialogTitle">
    <vt:lpwstr>SWING Integrator for Notes and Office</vt:lpwstr>
  </property>
  <property fmtid="{D5CDD505-2E9C-101B-9397-08002B2CF9AE}" pid="10" name="SW_PromptText">
    <vt:lpwstr>Do you want to save?</vt:lpwstr>
  </property>
  <property fmtid="{D5CDD505-2E9C-101B-9397-08002B2CF9AE}" pid="11" name="SW_NewDocument">
    <vt:lpwstr/>
  </property>
  <property fmtid="{D5CDD505-2E9C-101B-9397-08002B2CF9AE}" pid="12" name="SW_VisibleVBAMacroMenuItems">
    <vt:r8>127</vt:r8>
  </property>
  <property fmtid="{D5CDD505-2E9C-101B-9397-08002B2CF9AE}" pid="13" name="SW_EnabledVBAMacroMenuItems">
    <vt:r8>127</vt:r8>
  </property>
  <property fmtid="{D5CDD505-2E9C-101B-9397-08002B2CF9AE}" pid="14" name="SW_AddinName">
    <vt:lpwstr>SWINGINTEGRATOR526000.PPA</vt:lpwstr>
  </property>
  <property fmtid="{D5CDD505-2E9C-101B-9397-08002B2CF9AE}" pid="15" name="ContentTypeId">
    <vt:lpwstr>0x010100E3D41B1DDD965B4C99DD21AC7433A574</vt:lpwstr>
  </property>
</Properties>
</file>